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60" r:id="rId5"/>
    <p:sldId id="261"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144" y="9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D640F5-4FB5-43DA-B75F-52C887FCAB2F}"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4004B-E6F8-481E-8BA9-09163EF6A99E}" type="slidenum">
              <a:rPr lang="en-US" smtClean="0"/>
              <a:t>‹Nr.›</a:t>
            </a:fld>
            <a:endParaRPr lang="en-US"/>
          </a:p>
        </p:txBody>
      </p:sp>
    </p:spTree>
    <p:extLst>
      <p:ext uri="{BB962C8B-B14F-4D97-AF65-F5344CB8AC3E}">
        <p14:creationId xmlns:p14="http://schemas.microsoft.com/office/powerpoint/2010/main" val="303954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D640F5-4FB5-43DA-B75F-52C887FCAB2F}"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4004B-E6F8-481E-8BA9-09163EF6A99E}" type="slidenum">
              <a:rPr lang="en-US" smtClean="0"/>
              <a:t>‹Nr.›</a:t>
            </a:fld>
            <a:endParaRPr lang="en-US"/>
          </a:p>
        </p:txBody>
      </p:sp>
    </p:spTree>
    <p:extLst>
      <p:ext uri="{BB962C8B-B14F-4D97-AF65-F5344CB8AC3E}">
        <p14:creationId xmlns:p14="http://schemas.microsoft.com/office/powerpoint/2010/main" val="3078397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D640F5-4FB5-43DA-B75F-52C887FCAB2F}"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4004B-E6F8-481E-8BA9-09163EF6A99E}" type="slidenum">
              <a:rPr lang="en-US" smtClean="0"/>
              <a:t>‹Nr.›</a:t>
            </a:fld>
            <a:endParaRPr lang="en-US"/>
          </a:p>
        </p:txBody>
      </p:sp>
    </p:spTree>
    <p:extLst>
      <p:ext uri="{BB962C8B-B14F-4D97-AF65-F5344CB8AC3E}">
        <p14:creationId xmlns:p14="http://schemas.microsoft.com/office/powerpoint/2010/main" val="1842461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D640F5-4FB5-43DA-B75F-52C887FCAB2F}"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4004B-E6F8-481E-8BA9-09163EF6A99E}" type="slidenum">
              <a:rPr lang="en-US" smtClean="0"/>
              <a:t>‹Nr.›</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20217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D640F5-4FB5-43DA-B75F-52C887FCAB2F}"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4004B-E6F8-481E-8BA9-09163EF6A99E}" type="slidenum">
              <a:rPr lang="en-US" smtClean="0"/>
              <a:t>‹Nr.›</a:t>
            </a:fld>
            <a:endParaRPr lang="en-US"/>
          </a:p>
        </p:txBody>
      </p:sp>
    </p:spTree>
    <p:extLst>
      <p:ext uri="{BB962C8B-B14F-4D97-AF65-F5344CB8AC3E}">
        <p14:creationId xmlns:p14="http://schemas.microsoft.com/office/powerpoint/2010/main" val="3538863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6D640F5-4FB5-43DA-B75F-52C887FCAB2F}"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E4004B-E6F8-481E-8BA9-09163EF6A99E}" type="slidenum">
              <a:rPr lang="en-US" smtClean="0"/>
              <a:t>‹Nr.›</a:t>
            </a:fld>
            <a:endParaRPr lang="en-US"/>
          </a:p>
        </p:txBody>
      </p:sp>
    </p:spTree>
    <p:extLst>
      <p:ext uri="{BB962C8B-B14F-4D97-AF65-F5344CB8AC3E}">
        <p14:creationId xmlns:p14="http://schemas.microsoft.com/office/powerpoint/2010/main" val="1809191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6D640F5-4FB5-43DA-B75F-52C887FCAB2F}"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E4004B-E6F8-481E-8BA9-09163EF6A99E}" type="slidenum">
              <a:rPr lang="en-US" smtClean="0"/>
              <a:t>‹Nr.›</a:t>
            </a:fld>
            <a:endParaRPr lang="en-US"/>
          </a:p>
        </p:txBody>
      </p:sp>
    </p:spTree>
    <p:extLst>
      <p:ext uri="{BB962C8B-B14F-4D97-AF65-F5344CB8AC3E}">
        <p14:creationId xmlns:p14="http://schemas.microsoft.com/office/powerpoint/2010/main" val="1663358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D640F5-4FB5-43DA-B75F-52C887FCAB2F}"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4004B-E6F8-481E-8BA9-09163EF6A99E}" type="slidenum">
              <a:rPr lang="en-US" smtClean="0"/>
              <a:t>‹Nr.›</a:t>
            </a:fld>
            <a:endParaRPr lang="en-US"/>
          </a:p>
        </p:txBody>
      </p:sp>
    </p:spTree>
    <p:extLst>
      <p:ext uri="{BB962C8B-B14F-4D97-AF65-F5344CB8AC3E}">
        <p14:creationId xmlns:p14="http://schemas.microsoft.com/office/powerpoint/2010/main" val="1466866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D640F5-4FB5-43DA-B75F-52C887FCAB2F}"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4004B-E6F8-481E-8BA9-09163EF6A99E}" type="slidenum">
              <a:rPr lang="en-US" smtClean="0"/>
              <a:t>‹Nr.›</a:t>
            </a:fld>
            <a:endParaRPr lang="en-US"/>
          </a:p>
        </p:txBody>
      </p:sp>
    </p:spTree>
    <p:extLst>
      <p:ext uri="{BB962C8B-B14F-4D97-AF65-F5344CB8AC3E}">
        <p14:creationId xmlns:p14="http://schemas.microsoft.com/office/powerpoint/2010/main" val="273173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D640F5-4FB5-43DA-B75F-52C887FCAB2F}"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4004B-E6F8-481E-8BA9-09163EF6A99E}" type="slidenum">
              <a:rPr lang="en-US" smtClean="0"/>
              <a:t>‹Nr.›</a:t>
            </a:fld>
            <a:endParaRPr lang="en-US"/>
          </a:p>
        </p:txBody>
      </p:sp>
    </p:spTree>
    <p:extLst>
      <p:ext uri="{BB962C8B-B14F-4D97-AF65-F5344CB8AC3E}">
        <p14:creationId xmlns:p14="http://schemas.microsoft.com/office/powerpoint/2010/main" val="232688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D640F5-4FB5-43DA-B75F-52C887FCAB2F}"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4004B-E6F8-481E-8BA9-09163EF6A99E}" type="slidenum">
              <a:rPr lang="en-US" smtClean="0"/>
              <a:t>‹Nr.›</a:t>
            </a:fld>
            <a:endParaRPr lang="en-US"/>
          </a:p>
        </p:txBody>
      </p:sp>
    </p:spTree>
    <p:extLst>
      <p:ext uri="{BB962C8B-B14F-4D97-AF65-F5344CB8AC3E}">
        <p14:creationId xmlns:p14="http://schemas.microsoft.com/office/powerpoint/2010/main" val="959952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D640F5-4FB5-43DA-B75F-52C887FCAB2F}"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4004B-E6F8-481E-8BA9-09163EF6A99E}" type="slidenum">
              <a:rPr lang="en-US" smtClean="0"/>
              <a:t>‹Nr.›</a:t>
            </a:fld>
            <a:endParaRPr lang="en-US"/>
          </a:p>
        </p:txBody>
      </p:sp>
    </p:spTree>
    <p:extLst>
      <p:ext uri="{BB962C8B-B14F-4D97-AF65-F5344CB8AC3E}">
        <p14:creationId xmlns:p14="http://schemas.microsoft.com/office/powerpoint/2010/main" val="351692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D640F5-4FB5-43DA-B75F-52C887FCAB2F}"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E4004B-E6F8-481E-8BA9-09163EF6A99E}" type="slidenum">
              <a:rPr lang="en-US" smtClean="0"/>
              <a:t>‹Nr.›</a:t>
            </a:fld>
            <a:endParaRPr lang="en-US"/>
          </a:p>
        </p:txBody>
      </p:sp>
    </p:spTree>
    <p:extLst>
      <p:ext uri="{BB962C8B-B14F-4D97-AF65-F5344CB8AC3E}">
        <p14:creationId xmlns:p14="http://schemas.microsoft.com/office/powerpoint/2010/main" val="111571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D640F5-4FB5-43DA-B75F-52C887FCAB2F}"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E4004B-E6F8-481E-8BA9-09163EF6A99E}" type="slidenum">
              <a:rPr lang="en-US" smtClean="0"/>
              <a:t>‹Nr.›</a:t>
            </a:fld>
            <a:endParaRPr lang="en-US"/>
          </a:p>
        </p:txBody>
      </p:sp>
    </p:spTree>
    <p:extLst>
      <p:ext uri="{BB962C8B-B14F-4D97-AF65-F5344CB8AC3E}">
        <p14:creationId xmlns:p14="http://schemas.microsoft.com/office/powerpoint/2010/main" val="2836668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640F5-4FB5-43DA-B75F-52C887FCAB2F}"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E4004B-E6F8-481E-8BA9-09163EF6A99E}" type="slidenum">
              <a:rPr lang="en-US" smtClean="0"/>
              <a:t>‹Nr.›</a:t>
            </a:fld>
            <a:endParaRPr lang="en-US"/>
          </a:p>
        </p:txBody>
      </p:sp>
    </p:spTree>
    <p:extLst>
      <p:ext uri="{BB962C8B-B14F-4D97-AF65-F5344CB8AC3E}">
        <p14:creationId xmlns:p14="http://schemas.microsoft.com/office/powerpoint/2010/main" val="640615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6D640F5-4FB5-43DA-B75F-52C887FCAB2F}"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4004B-E6F8-481E-8BA9-09163EF6A99E}" type="slidenum">
              <a:rPr lang="en-US" smtClean="0"/>
              <a:t>‹Nr.›</a:t>
            </a:fld>
            <a:endParaRPr lang="en-US"/>
          </a:p>
        </p:txBody>
      </p:sp>
    </p:spTree>
    <p:extLst>
      <p:ext uri="{BB962C8B-B14F-4D97-AF65-F5344CB8AC3E}">
        <p14:creationId xmlns:p14="http://schemas.microsoft.com/office/powerpoint/2010/main" val="4176576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6D640F5-4FB5-43DA-B75F-52C887FCAB2F}"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4004B-E6F8-481E-8BA9-09163EF6A99E}" type="slidenum">
              <a:rPr lang="en-US" smtClean="0"/>
              <a:t>‹Nr.›</a:t>
            </a:fld>
            <a:endParaRPr lang="en-US"/>
          </a:p>
        </p:txBody>
      </p:sp>
    </p:spTree>
    <p:extLst>
      <p:ext uri="{BB962C8B-B14F-4D97-AF65-F5344CB8AC3E}">
        <p14:creationId xmlns:p14="http://schemas.microsoft.com/office/powerpoint/2010/main" val="330868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6D640F5-4FB5-43DA-B75F-52C887FCAB2F}" type="datetimeFigureOut">
              <a:rPr lang="en-US" smtClean="0"/>
              <a:t>6/11/2021</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9E4004B-E6F8-481E-8BA9-09163EF6A99E}" type="slidenum">
              <a:rPr lang="en-US" smtClean="0"/>
              <a:t>‹Nr.›</a:t>
            </a:fld>
            <a:endParaRPr lang="en-US"/>
          </a:p>
        </p:txBody>
      </p:sp>
    </p:spTree>
    <p:extLst>
      <p:ext uri="{BB962C8B-B14F-4D97-AF65-F5344CB8AC3E}">
        <p14:creationId xmlns:p14="http://schemas.microsoft.com/office/powerpoint/2010/main" val="88673880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livius.org/sources/content/appian/appian-the-syrian-wars/appian-the-syrian-wars-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ttalus.org/translate/memnon1.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ivius.org/sources/content/mesopotamian-chronicles-content/bchp-9-end-of-seleucus-i-chronicle/" TargetMode="External"/><Relationship Id="rId2" Type="http://schemas.openxmlformats.org/officeDocument/2006/relationships/hyperlink" Target="http://www.attalus.org/translate/memnon1.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ttalus.org/translate/polyaenus7.html" TargetMode="External"/><Relationship Id="rId2" Type="http://schemas.openxmlformats.org/officeDocument/2006/relationships/hyperlink" Target="http://www.columbia.edu/itc/classics/bagnall/3995/readings/b-d2-1b.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forumromanum.org/literature/justin/english/trans27.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843" y="516838"/>
            <a:ext cx="11797748" cy="884578"/>
          </a:xfrm>
        </p:spPr>
        <p:txBody>
          <a:bodyPr>
            <a:noAutofit/>
          </a:bodyPr>
          <a:lstStyle/>
          <a:p>
            <a:r>
              <a:rPr lang="en-US" sz="4400" dirty="0"/>
              <a:t>Fear and Loathing in the </a:t>
            </a:r>
            <a:r>
              <a:rPr lang="en-US" sz="4400" dirty="0" err="1"/>
              <a:t>Seleukid</a:t>
            </a:r>
            <a:r>
              <a:rPr lang="en-US" sz="4400" dirty="0"/>
              <a:t> Kingdom:</a:t>
            </a:r>
            <a:br>
              <a:rPr lang="en-US" sz="4400" dirty="0"/>
            </a:br>
            <a:r>
              <a:rPr lang="en-US" sz="4400" dirty="0"/>
              <a:t>Popular Resistance to </a:t>
            </a:r>
            <a:r>
              <a:rPr lang="en-US" sz="4400" dirty="0" err="1"/>
              <a:t>Seleukid</a:t>
            </a:r>
            <a:r>
              <a:rPr lang="en-US" sz="4400" dirty="0"/>
              <a:t> Royal Authority</a:t>
            </a:r>
          </a:p>
        </p:txBody>
      </p:sp>
      <p:sp>
        <p:nvSpPr>
          <p:cNvPr id="3" name="Subtitle 2"/>
          <p:cNvSpPr>
            <a:spLocks noGrp="1"/>
          </p:cNvSpPr>
          <p:nvPr>
            <p:ph type="subTitle" idx="1"/>
          </p:nvPr>
        </p:nvSpPr>
        <p:spPr>
          <a:xfrm>
            <a:off x="1370693" y="5914153"/>
            <a:ext cx="9440034" cy="794760"/>
          </a:xfrm>
        </p:spPr>
        <p:txBody>
          <a:bodyPr>
            <a:normAutofit fontScale="92500" lnSpcReduction="10000"/>
          </a:bodyPr>
          <a:lstStyle/>
          <a:p>
            <a:r>
              <a:rPr lang="en-US" dirty="0"/>
              <a:t>Dr. Richard Wenghofer, Nipissing University</a:t>
            </a:r>
          </a:p>
          <a:p>
            <a:r>
              <a:rPr lang="en-US" dirty="0" err="1"/>
              <a:t>Seleukid</a:t>
            </a:r>
            <a:r>
              <a:rPr lang="en-US" dirty="0"/>
              <a:t> Study Group, June 16</a:t>
            </a:r>
            <a:r>
              <a:rPr lang="en-US" baseline="30000" dirty="0"/>
              <a:t>th</a:t>
            </a:r>
            <a:r>
              <a:rPr lang="en-US" dirty="0"/>
              <a:t>,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8295" y="1736033"/>
            <a:ext cx="3998843" cy="3998843"/>
          </a:xfrm>
          <a:prstGeom prst="rect">
            <a:avLst/>
          </a:prstGeom>
        </p:spPr>
      </p:pic>
    </p:spTree>
    <p:extLst>
      <p:ext uri="{BB962C8B-B14F-4D97-AF65-F5344CB8AC3E}">
        <p14:creationId xmlns:p14="http://schemas.microsoft.com/office/powerpoint/2010/main" val="1850115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182218"/>
            <a:ext cx="11827565" cy="970450"/>
          </a:xfrm>
        </p:spPr>
        <p:txBody>
          <a:bodyPr>
            <a:normAutofit fontScale="90000"/>
          </a:bodyPr>
          <a:lstStyle/>
          <a:p>
            <a:r>
              <a:rPr lang="en-US" dirty="0"/>
              <a:t>Resistance to </a:t>
            </a:r>
            <a:r>
              <a:rPr lang="en-US" dirty="0" err="1"/>
              <a:t>Antiochos</a:t>
            </a:r>
            <a:r>
              <a:rPr lang="en-US" dirty="0"/>
              <a:t> III in North-Western Asia Minor</a:t>
            </a:r>
          </a:p>
        </p:txBody>
      </p:sp>
      <p:sp>
        <p:nvSpPr>
          <p:cNvPr id="3" name="Content Placeholder 2"/>
          <p:cNvSpPr>
            <a:spLocks noGrp="1"/>
          </p:cNvSpPr>
          <p:nvPr>
            <p:ph idx="1"/>
          </p:nvPr>
        </p:nvSpPr>
        <p:spPr>
          <a:xfrm>
            <a:off x="159026" y="1371601"/>
            <a:ext cx="11827565" cy="5218042"/>
          </a:xfrm>
        </p:spPr>
        <p:txBody>
          <a:bodyPr>
            <a:normAutofit fontScale="85000" lnSpcReduction="10000"/>
          </a:bodyPr>
          <a:lstStyle/>
          <a:p>
            <a:r>
              <a:rPr lang="en-US" dirty="0"/>
              <a:t>“As there was nothing small in his views he marched among the </a:t>
            </a:r>
            <a:r>
              <a:rPr lang="en-US" dirty="0" err="1"/>
              <a:t>Hellespontines</a:t>
            </a:r>
            <a:r>
              <a:rPr lang="en-US" dirty="0"/>
              <a:t>, the Aeolians, and the Ionians as though they belonged to him as the ruler of Asia; and indeed, they had been formerly subjects of the Asiatic kings. Then he crossed over to Europe, brought Thrace under his sway, and reduced by force those who would not obey him…. Here the open disagreements between him and the Romans began, for as he passed </a:t>
            </a:r>
            <a:r>
              <a:rPr lang="en-US" b="1" i="1" dirty="0"/>
              <a:t>among the Greek cities thereabout most of them joined him and received his garrisons, because they feared capture by him</a:t>
            </a:r>
            <a:r>
              <a:rPr lang="en-US" dirty="0"/>
              <a:t>. ” (App. Syr. 1 &amp; 2 – Livius.org. </a:t>
            </a:r>
            <a:r>
              <a:rPr lang="en-US" dirty="0">
                <a:hlinkClick r:id="rId2"/>
              </a:rPr>
              <a:t>https://www.livius.org/sources/content/appian/appian-the-syrian-wars/appian-the-syrian-wars-1/</a:t>
            </a:r>
            <a:r>
              <a:rPr lang="en-US" dirty="0"/>
              <a:t>)</a:t>
            </a:r>
          </a:p>
          <a:p>
            <a:pPr marL="36900" indent="0">
              <a:buNone/>
            </a:pPr>
            <a:endParaRPr lang="en-US" dirty="0"/>
          </a:p>
          <a:p>
            <a:r>
              <a:rPr lang="en-US" dirty="0"/>
              <a:t>“During this year Antiochus, who had spent the winter in Ephesus, </a:t>
            </a:r>
            <a:r>
              <a:rPr lang="en-US" dirty="0" err="1"/>
              <a:t>endeavoured</a:t>
            </a:r>
            <a:r>
              <a:rPr lang="en-US" dirty="0"/>
              <a:t> to reduce all the cities in Asia to their old condition of dependence. </a:t>
            </a:r>
            <a:r>
              <a:rPr lang="en-US" b="1" i="1" dirty="0"/>
              <a:t>With the exception of Smyrna and </a:t>
            </a:r>
            <a:r>
              <a:rPr lang="en-US" b="1" i="1" dirty="0" err="1"/>
              <a:t>Lampsacus</a:t>
            </a:r>
            <a:r>
              <a:rPr lang="en-US" b="1" i="1" dirty="0"/>
              <a:t>, he thought that they would all accept the yoke without difficulty, since they either lay in open level country or were weakly defended by their walls and their soldiery</a:t>
            </a:r>
            <a:r>
              <a:rPr lang="en-US" dirty="0"/>
              <a:t>. </a:t>
            </a:r>
            <a:r>
              <a:rPr lang="en-US" b="1" i="1" dirty="0"/>
              <a:t>Smyrna and </a:t>
            </a:r>
            <a:r>
              <a:rPr lang="en-US" b="1" i="1" dirty="0" err="1"/>
              <a:t>Lampsacus</a:t>
            </a:r>
            <a:r>
              <a:rPr lang="en-US" b="1" i="1" dirty="0"/>
              <a:t> asserted their right to be free and there was danger, should their claim be allowed, of other cities in Aeolis and Ionia following the example of Smyrna, and those on the Hellespont the example of </a:t>
            </a:r>
            <a:r>
              <a:rPr lang="en-US" b="1" i="1" dirty="0" err="1"/>
              <a:t>Lampsacus</a:t>
            </a:r>
            <a:r>
              <a:rPr lang="en-US" b="1" i="1" dirty="0"/>
              <a:t>.</a:t>
            </a:r>
            <a:r>
              <a:rPr lang="en-US" dirty="0"/>
              <a:t> Accordingly he </a:t>
            </a:r>
            <a:r>
              <a:rPr lang="en-US" dirty="0" err="1"/>
              <a:t>despatched</a:t>
            </a:r>
            <a:r>
              <a:rPr lang="en-US" dirty="0"/>
              <a:t> a force from Ephesus to invest Smyrna and ordered the troops in Abydos to march to </a:t>
            </a:r>
            <a:r>
              <a:rPr lang="en-US" dirty="0" err="1"/>
              <a:t>Lampsacus</a:t>
            </a:r>
            <a:r>
              <a:rPr lang="en-US" dirty="0"/>
              <a:t>, only a small detachment being left to hold the place. </a:t>
            </a:r>
            <a:r>
              <a:rPr lang="en-US" b="1" i="1" dirty="0"/>
              <a:t>But it was not only the threat of arms that he made use of, he sent envoys to make friendly overtures to the citizens, and whilst gently rebuking their rashness and obstinacy lead them to hope that in a short time they would have what they wanted. It was, however, perfectly clear to them and to all the world that they would enjoy their liberty as the free gift of the king and not because they had seized a </a:t>
            </a:r>
            <a:r>
              <a:rPr lang="en-US" b="1" i="1" dirty="0" err="1"/>
              <a:t>favourable</a:t>
            </a:r>
            <a:r>
              <a:rPr lang="en-US" b="1" i="1" dirty="0"/>
              <a:t> opportunity of winning it. </a:t>
            </a:r>
            <a:r>
              <a:rPr lang="en-US" dirty="0"/>
              <a:t>They told the envoys in reply that Antiochus must be neither surprised nor angry if they did not patiently resign themselves to the indefinite postponement of their hopes of liberty.” (Livy, 33.38. Attalus.org)</a:t>
            </a:r>
          </a:p>
        </p:txBody>
      </p:sp>
    </p:spTree>
    <p:extLst>
      <p:ext uri="{BB962C8B-B14F-4D97-AF65-F5344CB8AC3E}">
        <p14:creationId xmlns:p14="http://schemas.microsoft.com/office/powerpoint/2010/main" val="2316655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01489"/>
            <a:ext cx="10353762" cy="970450"/>
          </a:xfrm>
        </p:spPr>
        <p:txBody>
          <a:bodyPr>
            <a:normAutofit fontScale="90000"/>
          </a:bodyPr>
          <a:lstStyle/>
          <a:p>
            <a:r>
              <a:rPr lang="en-US" dirty="0"/>
              <a:t>Popular Revolts against Demetrius I in Antioch</a:t>
            </a:r>
          </a:p>
        </p:txBody>
      </p:sp>
      <p:sp>
        <p:nvSpPr>
          <p:cNvPr id="3" name="Content Placeholder 2"/>
          <p:cNvSpPr>
            <a:spLocks noGrp="1"/>
          </p:cNvSpPr>
          <p:nvPr>
            <p:ph idx="1"/>
          </p:nvPr>
        </p:nvSpPr>
        <p:spPr>
          <a:xfrm>
            <a:off x="288234" y="1411357"/>
            <a:ext cx="11598965" cy="5088834"/>
          </a:xfrm>
        </p:spPr>
        <p:txBody>
          <a:bodyPr>
            <a:noAutofit/>
          </a:bodyPr>
          <a:lstStyle/>
          <a:p>
            <a:r>
              <a:rPr lang="en-US" sz="2200" dirty="0"/>
              <a:t>“</a:t>
            </a:r>
            <a:r>
              <a:rPr lang="en-US" sz="2200" b="1" i="1" dirty="0"/>
              <a:t>But </a:t>
            </a:r>
            <a:r>
              <a:rPr lang="en-US" sz="2200" b="1" i="1" dirty="0" err="1"/>
              <a:t>Orophernes</a:t>
            </a:r>
            <a:r>
              <a:rPr lang="en-US" sz="2200" b="1" i="1" dirty="0"/>
              <a:t>, with extreme ingratitude, having entered into a compact with the people of Antioch, at that time enraged against Antiochus, formed a plot to expel him from his throne </a:t>
            </a:r>
            <a:r>
              <a:rPr lang="en-US" sz="2200" dirty="0"/>
              <a:t>by whom he was to have been restored to his own. The conspiracy being discovered, Demetrius spared indeed the life of </a:t>
            </a:r>
            <a:r>
              <a:rPr lang="en-US" sz="2200" dirty="0" err="1"/>
              <a:t>Orophernes</a:t>
            </a:r>
            <a:r>
              <a:rPr lang="en-US" sz="2200" dirty="0"/>
              <a:t>, that </a:t>
            </a:r>
            <a:r>
              <a:rPr lang="en-US" sz="2200" dirty="0" err="1"/>
              <a:t>Ariarathes</a:t>
            </a:r>
            <a:r>
              <a:rPr lang="en-US" sz="2200" dirty="0"/>
              <a:t> might not be freed from the dread of war on the part of his brother, but caused him to be apprehended, and kept a close prisoner at Seleucia. </a:t>
            </a:r>
            <a:r>
              <a:rPr lang="en-US" sz="2200" b="1" i="1" dirty="0"/>
              <a:t>Nor were the people of Antioch so alarmed at this discovery as to desist from their rebellion.</a:t>
            </a:r>
            <a:r>
              <a:rPr lang="en-US" sz="2200" dirty="0"/>
              <a:t> Being in consequence attacked by Demetrius, but receiving aid from Ptolemy king of Egypt, </a:t>
            </a:r>
            <a:r>
              <a:rPr lang="en-US" sz="2200" dirty="0" err="1"/>
              <a:t>Attalus</a:t>
            </a:r>
            <a:r>
              <a:rPr lang="en-US" sz="2200" dirty="0"/>
              <a:t> king of Asia, and </a:t>
            </a:r>
            <a:r>
              <a:rPr lang="en-US" sz="2200" dirty="0" err="1"/>
              <a:t>Ariarathes</a:t>
            </a:r>
            <a:r>
              <a:rPr lang="en-US" sz="2200" dirty="0"/>
              <a:t> of Cappadocia, they suborned one </a:t>
            </a:r>
            <a:r>
              <a:rPr lang="en-US" sz="2200" dirty="0" err="1"/>
              <a:t>Bala</a:t>
            </a:r>
            <a:r>
              <a:rPr lang="en-US" sz="2200" dirty="0"/>
              <a:t>, a young man of mean condition, to claim the throne of Syria, on pretense that it had been his father’s, by force of arms; and that nothing might be wanting to render him insolent, the name of Alexander was given him, and he was reported to be the son of King Antiochus. </a:t>
            </a:r>
            <a:r>
              <a:rPr lang="en-US" sz="2200" b="1" i="1" dirty="0"/>
              <a:t>And such was the detestation of Demetrius among all classes, that not only royal power, but also nobility of birth, was unanimously attributed to his rival. </a:t>
            </a:r>
            <a:r>
              <a:rPr lang="en-US" sz="2200" dirty="0"/>
              <a:t>” (Justin, </a:t>
            </a:r>
            <a:r>
              <a:rPr lang="en-US" sz="2200" i="1" dirty="0"/>
              <a:t>Epitome</a:t>
            </a:r>
            <a:r>
              <a:rPr lang="en-US" sz="2200" dirty="0"/>
              <a:t>, 37.1 - http://www.forumromanum.org/literature/justin/english/trans35.html)</a:t>
            </a:r>
          </a:p>
        </p:txBody>
      </p:sp>
    </p:spTree>
    <p:extLst>
      <p:ext uri="{BB962C8B-B14F-4D97-AF65-F5344CB8AC3E}">
        <p14:creationId xmlns:p14="http://schemas.microsoft.com/office/powerpoint/2010/main" val="338684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02096"/>
            <a:ext cx="10353762" cy="970450"/>
          </a:xfrm>
        </p:spPr>
        <p:txBody>
          <a:bodyPr/>
          <a:lstStyle/>
          <a:p>
            <a:r>
              <a:rPr lang="en-US" dirty="0"/>
              <a:t>A Fickle Mob at Antioch???</a:t>
            </a:r>
          </a:p>
        </p:txBody>
      </p:sp>
      <p:sp>
        <p:nvSpPr>
          <p:cNvPr id="3" name="Content Placeholder 2"/>
          <p:cNvSpPr>
            <a:spLocks noGrp="1"/>
          </p:cNvSpPr>
          <p:nvPr>
            <p:ph idx="1"/>
          </p:nvPr>
        </p:nvSpPr>
        <p:spPr>
          <a:xfrm>
            <a:off x="308113" y="1302026"/>
            <a:ext cx="11608904" cy="5218043"/>
          </a:xfrm>
        </p:spPr>
        <p:txBody>
          <a:bodyPr>
            <a:normAutofit/>
          </a:bodyPr>
          <a:lstStyle/>
          <a:p>
            <a:r>
              <a:rPr lang="en-US" dirty="0"/>
              <a:t>“At the commencement of the war, Demetrius had entrusted two of his sons to a friend of his at Cnidus, with a large quantity of treasure, that they might be removed from the perils of the war, and might be preserved, if fortune should so order it, to avenge their father’s death. The elder of the two, Demetrius, who had passed the age of boyhood, hearing of the luxurious life of Alexander (whom his unexpected grandeur, and the fascination of enjoyments to which he was a stranger, held captive as it were in his palace, idling away his days among troops of concubines), fell upon him, with the assistance of some Cretans, when he was quite at his ease, and free from all apprehension of danger. </a:t>
            </a:r>
            <a:r>
              <a:rPr lang="en-US" b="1" i="1" dirty="0"/>
              <a:t>The people of Antioch, too, to atone for their injuries to the father by new services, devoted themselves to him; and his father’s soldiers, fired with love for the young prince, and preferring the obligation of their former oath to the haughty rule of the new king, ranged themselves on the side of Demetrius</a:t>
            </a:r>
            <a:r>
              <a:rPr lang="en-US" dirty="0"/>
              <a:t>; and thus Alexander, cast down with no less violent a freak of fortune than that with which he had been raised, was defeated and killed in the first battle, paying the penalty of his conduct both to Demetrius whom he had slain, and to Antiochus, from whom he had pretended to derive his birth.” (Justin, </a:t>
            </a:r>
            <a:r>
              <a:rPr lang="en-US" i="1" dirty="0"/>
              <a:t>Epitome</a:t>
            </a:r>
            <a:r>
              <a:rPr lang="en-US" dirty="0"/>
              <a:t>, 35.2 - http://www.forumromanum.org/literature/justin/english/trans35.html)</a:t>
            </a:r>
          </a:p>
        </p:txBody>
      </p:sp>
    </p:spTree>
    <p:extLst>
      <p:ext uri="{BB962C8B-B14F-4D97-AF65-F5344CB8AC3E}">
        <p14:creationId xmlns:p14="http://schemas.microsoft.com/office/powerpoint/2010/main" val="2902899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pPr algn="ctr"/>
            <a:r>
              <a:rPr lang="en-US" dirty="0"/>
              <a:t>Revolts against Demetrius II</a:t>
            </a:r>
          </a:p>
        </p:txBody>
      </p:sp>
      <p:sp>
        <p:nvSpPr>
          <p:cNvPr id="3" name="Content Placeholder 2"/>
          <p:cNvSpPr>
            <a:spLocks noGrp="1"/>
          </p:cNvSpPr>
          <p:nvPr>
            <p:ph idx="1"/>
          </p:nvPr>
        </p:nvSpPr>
        <p:spPr>
          <a:xfrm>
            <a:off x="228599" y="2194560"/>
            <a:ext cx="11668539" cy="4424901"/>
          </a:xfrm>
        </p:spPr>
        <p:txBody>
          <a:bodyPr>
            <a:normAutofit fontScale="62500" lnSpcReduction="20000"/>
          </a:bodyPr>
          <a:lstStyle/>
          <a:p>
            <a:r>
              <a:rPr lang="en-US" sz="2800" dirty="0"/>
              <a:t>“And now when Demetrius saw that there was peace every where, and that there was no danger, nor fear of war, he disbanded the greatest part of his army, and diminished their pay; and even retained in pay no others than such foreigners as came up with him from Crete, and from the other Islands. </a:t>
            </a:r>
            <a:r>
              <a:rPr lang="en-US" sz="2800" b="1" i="1" dirty="0"/>
              <a:t>However, this procured him ill will and hatred from the soldiers</a:t>
            </a:r>
            <a:r>
              <a:rPr lang="en-US" sz="2800" dirty="0"/>
              <a:t>: </a:t>
            </a:r>
            <a:r>
              <a:rPr lang="en-US" sz="2800" b="1" i="1" dirty="0"/>
              <a:t>on whom he bestowed nothing from this time: while the Kings before him used to pay them in time of peace; as they did before; that they might have their good will</a:t>
            </a:r>
            <a:r>
              <a:rPr lang="en-US" sz="2800" dirty="0"/>
              <a:t>; and that they might be very ready to undergo the difficulties of war, if any occasion should require it.” (Josephus, AJ 13.4.9)</a:t>
            </a:r>
          </a:p>
          <a:p>
            <a:endParaRPr lang="en-US" sz="2800" dirty="0"/>
          </a:p>
          <a:p>
            <a:r>
              <a:rPr lang="en-US" sz="2800" dirty="0"/>
              <a:t>“Now the people of Antioch hated Demetrius, both on account of what mischief he had himself done them; and because they were his enemies also on account of his father Demetrius, who had greatly abused them. So they watched some opportunity, which they might lay hold on, to fall upon him. And when they were informed of the assistance that was coming to Demetrius from Jonathan, and considered at the same time that he would raise a numerous army, unless they prevented him, and seized upon him; they took their weapons immediately, and encompassed his palace, in the way of a siege; and seizing upon all the ways of getting out, they sought to subdue their King. And when he saw that the people of Antioch were become his bitter enemies, and that they were thus in arms, he took the mercenary soldiers which he had with them, and those Jews who were sent by Jonathan, and assaulted the </a:t>
            </a:r>
            <a:r>
              <a:rPr lang="en-US" sz="2800" dirty="0" err="1"/>
              <a:t>Antiochians</a:t>
            </a:r>
            <a:r>
              <a:rPr lang="en-US" sz="2800" dirty="0"/>
              <a:t>.” ((Josephus, AJ 13.5.3)</a:t>
            </a:r>
          </a:p>
          <a:p>
            <a:endParaRPr lang="en-US" sz="2800" dirty="0"/>
          </a:p>
        </p:txBody>
      </p:sp>
    </p:spTree>
    <p:extLst>
      <p:ext uri="{BB962C8B-B14F-4D97-AF65-F5344CB8AC3E}">
        <p14:creationId xmlns:p14="http://schemas.microsoft.com/office/powerpoint/2010/main" val="2673619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81613"/>
            <a:ext cx="10353762" cy="970450"/>
          </a:xfrm>
        </p:spPr>
        <p:txBody>
          <a:bodyPr/>
          <a:lstStyle/>
          <a:p>
            <a:r>
              <a:rPr lang="en-US" dirty="0"/>
              <a:t>Demetrius II and the Massacre at Antioch</a:t>
            </a:r>
          </a:p>
        </p:txBody>
      </p:sp>
      <p:sp>
        <p:nvSpPr>
          <p:cNvPr id="3" name="Content Placeholder 2"/>
          <p:cNvSpPr>
            <a:spLocks noGrp="1"/>
          </p:cNvSpPr>
          <p:nvPr>
            <p:ph idx="1"/>
          </p:nvPr>
        </p:nvSpPr>
        <p:spPr>
          <a:xfrm>
            <a:off x="327990" y="1401417"/>
            <a:ext cx="11449879" cy="4979505"/>
          </a:xfrm>
        </p:spPr>
        <p:txBody>
          <a:bodyPr>
            <a:normAutofit fontScale="85000" lnSpcReduction="10000"/>
          </a:bodyPr>
          <a:lstStyle/>
          <a:p>
            <a:r>
              <a:rPr lang="en-US" dirty="0"/>
              <a:t>Now the people of Antioch hated Demetrius, both on account of what mischief he had himself done them; and because they were his enemies also on account of his father Demetrius, who had greatly abused them. So they watched some opportunity, which they might lay hold on, to fall upon him. And when they were informed of the assistance that was coming to Demetrius from Jonathan, and considered at the same time that he would raise a numerous army, unless they prevented him, and seized upon him; they took their weapons immediately, and encompassed his palace, in the way of a siege; and seizing upon all the ways of getting out, they sought to subdue their King. And when he saw that the people of Antioch were become his bitter enemies, and that they were thus in arms, he took the mercenary soldiers which he had with them, and those Jews who were sent by Jonathan, and assaulted the </a:t>
            </a:r>
            <a:r>
              <a:rPr lang="en-US" dirty="0" err="1"/>
              <a:t>Antiochians</a:t>
            </a:r>
            <a:r>
              <a:rPr lang="en-US" dirty="0"/>
              <a:t>. But he was overpowered by them: for they were many ten thousands; and was beaten. But when the Jews saw that the </a:t>
            </a:r>
            <a:r>
              <a:rPr lang="en-US" dirty="0" err="1"/>
              <a:t>Antiochians</a:t>
            </a:r>
            <a:r>
              <a:rPr lang="en-US" dirty="0"/>
              <a:t> were superior, they went up to the top of the palace, and shot at them from thence. And because they were so remote from them by their height, that they suffered nothing on their side, but did great execution on the others, as fighting from such an elevation; they drove them out of the adjoining houses; and immediately set them on fire. Whereupon the flame spread it self over the whole city, and burnt it all down. This happened by reason of the closeness of the houses; and because they were generally built of wood. So the </a:t>
            </a:r>
            <a:r>
              <a:rPr lang="en-US" dirty="0" err="1"/>
              <a:t>Antiochians</a:t>
            </a:r>
            <a:r>
              <a:rPr lang="en-US" dirty="0"/>
              <a:t>, when they were not able to help themselves, nor to stop the fire, were put to flight. And as the Jews leaped from the top of one house, to the top of another, and pursued them after that manner; it thence happened that the pursuit was so very </a:t>
            </a:r>
            <a:r>
              <a:rPr lang="en-US" dirty="0" err="1"/>
              <a:t>surprizing</a:t>
            </a:r>
            <a:r>
              <a:rPr lang="en-US" dirty="0"/>
              <a:t>. But when the King saw that the </a:t>
            </a:r>
            <a:r>
              <a:rPr lang="en-US" dirty="0" err="1"/>
              <a:t>Antiochians</a:t>
            </a:r>
            <a:r>
              <a:rPr lang="en-US" dirty="0"/>
              <a:t> were very busy in saving their children, and their wives; and so did not fight any longer; he fell upon them in the narrow passages, and fought them, and slew a great many of them: till at last they were forced to throw down their arms, and to deliver themselves up to Demetrius. So he forgave them this their insolent </a:t>
            </a:r>
            <a:r>
              <a:rPr lang="en-US" dirty="0" err="1"/>
              <a:t>behaviour</a:t>
            </a:r>
            <a:r>
              <a:rPr lang="en-US" dirty="0"/>
              <a:t>; and put an end to the sedition. ” (Josephus, AJ, 13.5.3)</a:t>
            </a:r>
          </a:p>
          <a:p>
            <a:endParaRPr lang="en-US" dirty="0"/>
          </a:p>
        </p:txBody>
      </p:sp>
    </p:spTree>
    <p:extLst>
      <p:ext uri="{BB962C8B-B14F-4D97-AF65-F5344CB8AC3E}">
        <p14:creationId xmlns:p14="http://schemas.microsoft.com/office/powerpoint/2010/main" val="2672021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8086"/>
            <a:ext cx="10820400" cy="1293028"/>
          </a:xfrm>
        </p:spPr>
        <p:txBody>
          <a:bodyPr>
            <a:normAutofit fontScale="90000"/>
          </a:bodyPr>
          <a:lstStyle/>
          <a:p>
            <a:pPr algn="ctr"/>
            <a:r>
              <a:rPr lang="en-US" dirty="0"/>
              <a:t>Popular Hatred for Demetrius II, </a:t>
            </a:r>
            <a:r>
              <a:rPr lang="en-US" dirty="0" err="1"/>
              <a:t>Antiochos</a:t>
            </a:r>
            <a:r>
              <a:rPr lang="en-US" dirty="0"/>
              <a:t> VII, </a:t>
            </a:r>
            <a:r>
              <a:rPr lang="en-US" dirty="0" err="1"/>
              <a:t>Diodotos</a:t>
            </a:r>
            <a:r>
              <a:rPr lang="en-US" dirty="0"/>
              <a:t> </a:t>
            </a:r>
            <a:r>
              <a:rPr lang="en-US" dirty="0" err="1"/>
              <a:t>Tryphon</a:t>
            </a:r>
            <a:r>
              <a:rPr lang="en-US" dirty="0"/>
              <a:t>, and Cleopatra Thea</a:t>
            </a:r>
          </a:p>
        </p:txBody>
      </p:sp>
      <p:sp>
        <p:nvSpPr>
          <p:cNvPr id="3" name="Content Placeholder 2"/>
          <p:cNvSpPr>
            <a:spLocks noGrp="1"/>
          </p:cNvSpPr>
          <p:nvPr>
            <p:ph idx="1"/>
          </p:nvPr>
        </p:nvSpPr>
        <p:spPr>
          <a:xfrm>
            <a:off x="188843" y="1451114"/>
            <a:ext cx="11817627" cy="5138529"/>
          </a:xfrm>
        </p:spPr>
        <p:txBody>
          <a:bodyPr>
            <a:normAutofit lnSpcReduction="10000"/>
          </a:bodyPr>
          <a:lstStyle/>
          <a:p>
            <a:r>
              <a:rPr lang="en-US" dirty="0"/>
              <a:t>“Now a little while after Demetrius had been carried into captivity, </a:t>
            </a:r>
            <a:r>
              <a:rPr lang="en-US" dirty="0" err="1"/>
              <a:t>Trypho</a:t>
            </a:r>
            <a:r>
              <a:rPr lang="en-US" dirty="0"/>
              <a:t> his </a:t>
            </a:r>
            <a:r>
              <a:rPr lang="en-US" dirty="0" err="1"/>
              <a:t>governour</a:t>
            </a:r>
            <a:r>
              <a:rPr lang="en-US" dirty="0"/>
              <a:t>, destroyed Antiochus,  the son of Alexander, who was also called the God:  and this when he had reigned four years. Though he gave it out that he died under the hands of the surgeons. </a:t>
            </a:r>
            <a:r>
              <a:rPr lang="en-US" b="1" i="1" dirty="0"/>
              <a:t>He then sent his friends, and those that were most intimate with him to the soldiers; and promised that he would give them a great deal of money if they would make him King.</a:t>
            </a:r>
            <a:r>
              <a:rPr lang="en-US" dirty="0"/>
              <a:t> He intimated to them that Demetrius was made a captive by the Parthians: and that Demetrius’s brother Antiochus, if he came to be King, would do them a great deal of mischief, in way of revenge for their revolting from his brother. </a:t>
            </a:r>
            <a:r>
              <a:rPr lang="en-US" b="1" i="1" dirty="0"/>
              <a:t>So the soldiers, in expectation of the wealth they should get by bestowing the Kingdom on </a:t>
            </a:r>
            <a:r>
              <a:rPr lang="en-US" b="1" i="1" dirty="0" err="1"/>
              <a:t>Trypho</a:t>
            </a:r>
            <a:r>
              <a:rPr lang="en-US" b="1" i="1" dirty="0"/>
              <a:t>, made him their ruler. </a:t>
            </a:r>
            <a:r>
              <a:rPr lang="en-US" dirty="0"/>
              <a:t>However, when </a:t>
            </a:r>
            <a:r>
              <a:rPr lang="en-US" dirty="0" err="1"/>
              <a:t>Trypho</a:t>
            </a:r>
            <a:r>
              <a:rPr lang="en-US" dirty="0"/>
              <a:t> had gained the management of affairs, he demonstrated his disposition to be wicked. For while he was a private person </a:t>
            </a:r>
            <a:r>
              <a:rPr lang="en-US" b="1" i="1" dirty="0"/>
              <a:t>he cultivated a familiarity with the multitude, and pretended to great moderation</a:t>
            </a:r>
            <a:r>
              <a:rPr lang="en-US" dirty="0"/>
              <a:t>; and so drew them on artfully to whatsoever he pleased. But when he had once taken the Kingdom, he laid aside any farther dissimulation, and was true </a:t>
            </a:r>
            <a:r>
              <a:rPr lang="en-US" dirty="0" err="1"/>
              <a:t>Trypho</a:t>
            </a:r>
            <a:r>
              <a:rPr lang="en-US" dirty="0"/>
              <a:t>: which </a:t>
            </a:r>
            <a:r>
              <a:rPr lang="en-US" dirty="0" err="1"/>
              <a:t>behaviour</a:t>
            </a:r>
            <a:r>
              <a:rPr lang="en-US" dirty="0"/>
              <a:t> made his enemies superior to him. </a:t>
            </a:r>
            <a:r>
              <a:rPr lang="en-US" b="1" i="1" dirty="0"/>
              <a:t>For the soldiery hated him, and revolted from him to Cleopatra, the wife of Demetrius; who was then shut up in Seleucia, with her children. But as Antiochus, the brother of Demetrius, who was called </a:t>
            </a:r>
            <a:r>
              <a:rPr lang="en-US" b="1" i="1" dirty="0" err="1"/>
              <a:t>Soter</a:t>
            </a:r>
            <a:r>
              <a:rPr lang="en-US" b="1" i="1" dirty="0"/>
              <a:t>, was not admitted by any of the cities on account of </a:t>
            </a:r>
            <a:r>
              <a:rPr lang="en-US" b="1" i="1" dirty="0" err="1"/>
              <a:t>Trypho</a:t>
            </a:r>
            <a:r>
              <a:rPr lang="en-US" b="1" i="1" dirty="0"/>
              <a:t>; Cleopatra sent to him, and invited him to marry her, and to take the kingdom. The reasons why she made this invitation were these: That her friends persuaded her to it: and that she was afraid for herself, in case some of the people of Seleucia should deliver up the city to </a:t>
            </a:r>
            <a:r>
              <a:rPr lang="en-US" b="1" i="1" dirty="0" err="1"/>
              <a:t>Trypho</a:t>
            </a:r>
            <a:r>
              <a:rPr lang="en-US" dirty="0"/>
              <a:t>.” (Josephus, AJ. 13.7.1)</a:t>
            </a:r>
          </a:p>
        </p:txBody>
      </p:sp>
    </p:spTree>
    <p:extLst>
      <p:ext uri="{BB962C8B-B14F-4D97-AF65-F5344CB8AC3E}">
        <p14:creationId xmlns:p14="http://schemas.microsoft.com/office/powerpoint/2010/main" val="3395554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02095"/>
            <a:ext cx="10353762" cy="970450"/>
          </a:xfrm>
        </p:spPr>
        <p:txBody>
          <a:bodyPr>
            <a:normAutofit fontScale="90000"/>
          </a:bodyPr>
          <a:lstStyle/>
          <a:p>
            <a:r>
              <a:rPr lang="en-US" dirty="0"/>
              <a:t>The People of Babylonia Defect to </a:t>
            </a:r>
            <a:r>
              <a:rPr lang="en-US" dirty="0" err="1"/>
              <a:t>Antiochos</a:t>
            </a:r>
            <a:r>
              <a:rPr lang="en-US" dirty="0"/>
              <a:t> VII and then Immediately Revolt</a:t>
            </a:r>
          </a:p>
        </p:txBody>
      </p:sp>
      <p:sp>
        <p:nvSpPr>
          <p:cNvPr id="3" name="Content Placeholder 2"/>
          <p:cNvSpPr>
            <a:spLocks noGrp="1"/>
          </p:cNvSpPr>
          <p:nvPr>
            <p:ph idx="1"/>
          </p:nvPr>
        </p:nvSpPr>
        <p:spPr>
          <a:xfrm>
            <a:off x="218661" y="1490871"/>
            <a:ext cx="11708296" cy="4989443"/>
          </a:xfrm>
        </p:spPr>
        <p:txBody>
          <a:bodyPr>
            <a:noAutofit/>
          </a:bodyPr>
          <a:lstStyle/>
          <a:p>
            <a:r>
              <a:rPr lang="en-US" sz="2400" dirty="0"/>
              <a:t>“</a:t>
            </a:r>
            <a:r>
              <a:rPr lang="en-US" sz="2400" b="1" i="1" dirty="0"/>
              <a:t>Many kings of the east met Antiochus on his march, offering him themselves and their kingdoms, and expressing the greatest detestation of Parthian pride. Nor was there any delay in coming to an engagement. Antiochus, being victorious in three battles, and having got possession of Babylon, began to be thought a great man. All the </a:t>
            </a:r>
            <a:r>
              <a:rPr lang="en-US" sz="2400" b="1" i="1" dirty="0" err="1"/>
              <a:t>neighbouring</a:t>
            </a:r>
            <a:r>
              <a:rPr lang="en-US" sz="2400" b="1" i="1" dirty="0"/>
              <a:t> people, in consequence, joining him, nothing was left to the Parthians but their own country. </a:t>
            </a:r>
            <a:r>
              <a:rPr lang="en-US" sz="2400" dirty="0"/>
              <a:t>It was then that </a:t>
            </a:r>
            <a:r>
              <a:rPr lang="en-US" sz="2400" dirty="0" err="1"/>
              <a:t>Phraates</a:t>
            </a:r>
            <a:r>
              <a:rPr lang="en-US" sz="2400" dirty="0"/>
              <a:t> sent Demetrius into Syria, with a body of Parthians, to seize the throne, so that Antiochus might be recalled from Parthia to secure his own dominions. In the meantime, since he could not overthrow Antiochus by open force, he made attempts upon him everywhere by stratagem. On account of the number of his forces, Antiochus had distributed his army, in winter quarters, through several cities; and this dispersion was the cause of his ruin; </a:t>
            </a:r>
            <a:r>
              <a:rPr lang="en-US" sz="2400" b="1" i="1" dirty="0"/>
              <a:t>for the cities, finding themselves harassed by having to furnish supplies, and by the depredations of the soldiers, revolted to the Parthians, and, on an appointed day, conspired to fall upon the army divided among them</a:t>
            </a:r>
            <a:r>
              <a:rPr lang="en-US" sz="2400" dirty="0"/>
              <a:t>, so that the several divisions might not be able to assist each other.” (Justin, </a:t>
            </a:r>
            <a:r>
              <a:rPr lang="en-US" sz="2400" i="1" dirty="0"/>
              <a:t>Epitome</a:t>
            </a:r>
            <a:r>
              <a:rPr lang="en-US" sz="2400" dirty="0"/>
              <a:t>, 38.10) </a:t>
            </a:r>
          </a:p>
        </p:txBody>
      </p:sp>
    </p:spTree>
    <p:extLst>
      <p:ext uri="{BB962C8B-B14F-4D97-AF65-F5344CB8AC3E}">
        <p14:creationId xmlns:p14="http://schemas.microsoft.com/office/powerpoint/2010/main" val="808197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41857"/>
            <a:ext cx="10353762" cy="970450"/>
          </a:xfrm>
        </p:spPr>
        <p:txBody>
          <a:bodyPr>
            <a:normAutofit fontScale="90000"/>
          </a:bodyPr>
          <a:lstStyle/>
          <a:p>
            <a:r>
              <a:rPr lang="en-US" dirty="0"/>
              <a:t>A Second Wave of Popular Revolts Against Demetrius II in Syria</a:t>
            </a:r>
          </a:p>
        </p:txBody>
      </p:sp>
      <p:sp>
        <p:nvSpPr>
          <p:cNvPr id="3" name="Content Placeholder 2"/>
          <p:cNvSpPr>
            <a:spLocks noGrp="1"/>
          </p:cNvSpPr>
          <p:nvPr>
            <p:ph idx="1"/>
          </p:nvPr>
        </p:nvSpPr>
        <p:spPr>
          <a:xfrm>
            <a:off x="188843" y="1550504"/>
            <a:ext cx="11757992" cy="4989443"/>
          </a:xfrm>
        </p:spPr>
        <p:txBody>
          <a:bodyPr>
            <a:normAutofit/>
          </a:bodyPr>
          <a:lstStyle/>
          <a:p>
            <a:r>
              <a:rPr lang="en-US" dirty="0"/>
              <a:t>“AFTER Antiochus and his army were cut off in Persia, his brother Demetrius, being delivered from confinement among the Parthians, and restored to his throne, resolved, while all Syria was mourning for the loss of the army, to make war upon Egypt …. Cleopatra his mother-in-law promising him the kingdom of Egypt, as a recompense for the assistance that he should afford her against her brother. </a:t>
            </a:r>
            <a:r>
              <a:rPr lang="en-US" b="1" i="1" dirty="0"/>
              <a:t>But, as is often the case, while he was grasping at what belonged to others, he lost his own by a rebellion in Syria</a:t>
            </a:r>
            <a:r>
              <a:rPr lang="en-US" dirty="0"/>
              <a:t>; for the people of Antioch, in the first place, under the leadership of </a:t>
            </a:r>
            <a:r>
              <a:rPr lang="en-US" dirty="0" err="1"/>
              <a:t>Trypho</a:t>
            </a:r>
            <a:r>
              <a:rPr lang="en-US" dirty="0"/>
              <a:t>, and </a:t>
            </a:r>
            <a:r>
              <a:rPr lang="en-US" b="1" i="1" dirty="0"/>
              <a:t>from detestation of the pride of their king </a:t>
            </a:r>
            <a:r>
              <a:rPr lang="en-US" dirty="0"/>
              <a:t>(which, from his intercourse with the unfeeling Parthians, had become intolerable), </a:t>
            </a:r>
            <a:r>
              <a:rPr lang="en-US" b="1" i="1" dirty="0"/>
              <a:t>and afterwards the </a:t>
            </a:r>
            <a:r>
              <a:rPr lang="en-US" b="1" i="1" dirty="0" err="1"/>
              <a:t>Apamenians</a:t>
            </a:r>
            <a:r>
              <a:rPr lang="en-US" b="1" i="1" dirty="0"/>
              <a:t> and other people, following their example, revolted from Demetrius in his absence. </a:t>
            </a:r>
            <a:r>
              <a:rPr lang="en-US" dirty="0"/>
              <a:t>Ptolemy, king of Egypt, too, who was threatened with a war by him, having learned that his sister Cleopatra had put much of the wealth of Egypt on ship-board, and fled into Syria to her daughter and son-in-law Demetrius, sent an Egyptian youth, the son of a merchant named </a:t>
            </a:r>
            <a:r>
              <a:rPr lang="en-US" dirty="0" err="1"/>
              <a:t>Protarchus</a:t>
            </a:r>
            <a:r>
              <a:rPr lang="en-US" dirty="0"/>
              <a:t>, to claim the throne of Syria by force of arms, having forged a story, that he had been admitted into the family of King Antiochus by adoption, </a:t>
            </a:r>
            <a:r>
              <a:rPr lang="en-US" b="1" i="1" dirty="0"/>
              <a:t>and the Syrians, at the same time, refusing no man for their king, if they might but be freed from the insolence of Demetrius. </a:t>
            </a:r>
            <a:r>
              <a:rPr lang="en-US" dirty="0"/>
              <a:t>The name of Alexander was given to the youth, and great </a:t>
            </a:r>
            <a:r>
              <a:rPr lang="en-US" dirty="0" err="1"/>
              <a:t>succours</a:t>
            </a:r>
            <a:r>
              <a:rPr lang="en-US" dirty="0"/>
              <a:t> were sent him from Egypt. (Justin, </a:t>
            </a:r>
            <a:r>
              <a:rPr lang="en-US" i="1" dirty="0"/>
              <a:t>Epitome</a:t>
            </a:r>
            <a:r>
              <a:rPr lang="en-US" dirty="0"/>
              <a:t> 39.1)</a:t>
            </a:r>
          </a:p>
        </p:txBody>
      </p:sp>
    </p:spTree>
    <p:extLst>
      <p:ext uri="{BB962C8B-B14F-4D97-AF65-F5344CB8AC3E}">
        <p14:creationId xmlns:p14="http://schemas.microsoft.com/office/powerpoint/2010/main" val="1621254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95" y="112647"/>
            <a:ext cx="10353762" cy="970450"/>
          </a:xfrm>
        </p:spPr>
        <p:txBody>
          <a:bodyPr/>
          <a:lstStyle/>
          <a:p>
            <a:r>
              <a:rPr lang="en-US" dirty="0"/>
              <a:t>Fear, Loathing, and Popular Resistance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410" y="1227343"/>
            <a:ext cx="3799880" cy="262904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285" y="4184376"/>
            <a:ext cx="4224130" cy="237607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5122" y="1606413"/>
            <a:ext cx="6245087" cy="4683816"/>
          </a:xfrm>
          <a:prstGeom prst="rect">
            <a:avLst/>
          </a:prstGeom>
        </p:spPr>
      </p:pic>
    </p:spTree>
    <p:extLst>
      <p:ext uri="{BB962C8B-B14F-4D97-AF65-F5344CB8AC3E}">
        <p14:creationId xmlns:p14="http://schemas.microsoft.com/office/powerpoint/2010/main" val="87193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72281"/>
            <a:ext cx="10353762" cy="970450"/>
          </a:xfrm>
        </p:spPr>
        <p:txBody>
          <a:bodyPr/>
          <a:lstStyle/>
          <a:p>
            <a:r>
              <a:rPr lang="en-US" dirty="0"/>
              <a:t>Plutarch, </a:t>
            </a:r>
            <a:r>
              <a:rPr lang="en-US" i="1" dirty="0"/>
              <a:t>Demetrius,</a:t>
            </a:r>
            <a:r>
              <a:rPr lang="en-US" dirty="0"/>
              <a:t> 30</a:t>
            </a:r>
          </a:p>
        </p:txBody>
      </p:sp>
      <p:sp>
        <p:nvSpPr>
          <p:cNvPr id="3" name="Content Placeholder 2"/>
          <p:cNvSpPr>
            <a:spLocks noGrp="1"/>
          </p:cNvSpPr>
          <p:nvPr>
            <p:ph idx="1"/>
          </p:nvPr>
        </p:nvSpPr>
        <p:spPr>
          <a:xfrm>
            <a:off x="238539" y="1364706"/>
            <a:ext cx="11748052" cy="4847255"/>
          </a:xfrm>
        </p:spPr>
        <p:txBody>
          <a:bodyPr>
            <a:noAutofit/>
          </a:bodyPr>
          <a:lstStyle/>
          <a:p>
            <a:r>
              <a:rPr lang="en-US" sz="2800" dirty="0"/>
              <a:t>“It rather looks as though the excessive awarding of honors by the masses is no true measure of their loyalty towards kings and dynasts. Such honors are good only if they are freely given, but fear – for honors may be awarded out of fear just as much as affection – robs them of their value. Hence sensible men consider what they have actually achieved and accomplished rather than the statues and portraits and deifications they have been awarded, and even then either trust them as genuine honors or mistrust them as having been conferred by people who felt compelled to do so. After all, it is not uncommon for the people of a city, even while they are conferring honors, to hate the recipients for accepting them immodestly and arrogantly even from people who do not really want to confer them.”</a:t>
            </a:r>
          </a:p>
        </p:txBody>
      </p:sp>
    </p:spTree>
    <p:extLst>
      <p:ext uri="{BB962C8B-B14F-4D97-AF65-F5344CB8AC3E}">
        <p14:creationId xmlns:p14="http://schemas.microsoft.com/office/powerpoint/2010/main" val="381893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61" y="327991"/>
            <a:ext cx="11708296" cy="1252059"/>
          </a:xfrm>
        </p:spPr>
        <p:txBody>
          <a:bodyPr>
            <a:normAutofit/>
          </a:bodyPr>
          <a:lstStyle/>
          <a:p>
            <a:r>
              <a:rPr lang="en-US" dirty="0"/>
              <a:t>Memnon, </a:t>
            </a:r>
            <a:r>
              <a:rPr lang="en-US" i="1" dirty="0"/>
              <a:t>History of </a:t>
            </a:r>
            <a:r>
              <a:rPr lang="en-US" i="1" dirty="0" err="1"/>
              <a:t>Heracleia</a:t>
            </a:r>
            <a:r>
              <a:rPr lang="en-US" i="1" dirty="0"/>
              <a:t> </a:t>
            </a:r>
            <a:r>
              <a:rPr lang="en-US" dirty="0"/>
              <a:t>(Jacoby, </a:t>
            </a:r>
            <a:r>
              <a:rPr lang="en-US" dirty="0" err="1"/>
              <a:t>FGrH</a:t>
            </a:r>
            <a:r>
              <a:rPr lang="en-US" dirty="0"/>
              <a:t> 434, 7)</a:t>
            </a:r>
          </a:p>
        </p:txBody>
      </p:sp>
      <p:sp>
        <p:nvSpPr>
          <p:cNvPr id="3" name="Content Placeholder 2"/>
          <p:cNvSpPr>
            <a:spLocks noGrp="1"/>
          </p:cNvSpPr>
          <p:nvPr>
            <p:ph idx="1"/>
          </p:nvPr>
        </p:nvSpPr>
        <p:spPr>
          <a:xfrm>
            <a:off x="218661" y="1523730"/>
            <a:ext cx="11817626" cy="4867134"/>
          </a:xfrm>
        </p:spPr>
        <p:txBody>
          <a:bodyPr>
            <a:noAutofit/>
          </a:bodyPr>
          <a:lstStyle/>
          <a:p>
            <a:r>
              <a:rPr lang="en-US" sz="2800" dirty="0"/>
              <a:t>“Meanwhile, </a:t>
            </a:r>
            <a:r>
              <a:rPr lang="en-US" sz="2800" dirty="0" err="1"/>
              <a:t>Seleucus</a:t>
            </a:r>
            <a:r>
              <a:rPr lang="en-US" sz="2800" dirty="0"/>
              <a:t> sent </a:t>
            </a:r>
            <a:r>
              <a:rPr lang="en-US" sz="2800" dirty="0" err="1"/>
              <a:t>Aphrodisius</a:t>
            </a:r>
            <a:r>
              <a:rPr lang="en-US" sz="2800" dirty="0"/>
              <a:t> to administer the cities of Phrygia and the upper parts of Pontus. </a:t>
            </a:r>
            <a:r>
              <a:rPr lang="en-US" sz="2800" b="1" i="1" dirty="0"/>
              <a:t>He carried out his business, and on his return he praised the other cities, but accused the </a:t>
            </a:r>
            <a:r>
              <a:rPr lang="en-US" sz="2800" b="1" i="1" dirty="0" err="1"/>
              <a:t>Heracleians</a:t>
            </a:r>
            <a:r>
              <a:rPr lang="en-US" sz="2800" b="1" i="1" dirty="0"/>
              <a:t> of being hostile towards </a:t>
            </a:r>
            <a:r>
              <a:rPr lang="en-US" sz="2800" b="1" i="1" dirty="0" err="1"/>
              <a:t>Seleucus</a:t>
            </a:r>
            <a:r>
              <a:rPr lang="en-US" sz="2800" b="1" i="1" dirty="0"/>
              <a:t>. Irritated by this, </a:t>
            </a:r>
            <a:r>
              <a:rPr lang="en-US" sz="2800" b="1" i="1" dirty="0" err="1"/>
              <a:t>Seleucus</a:t>
            </a:r>
            <a:r>
              <a:rPr lang="en-US" sz="2800" b="1" i="1" dirty="0"/>
              <a:t> used threats to disparage and scare the envoys who came to him</a:t>
            </a:r>
            <a:r>
              <a:rPr lang="en-US" sz="2800" dirty="0"/>
              <a:t>, </a:t>
            </a:r>
            <a:r>
              <a:rPr lang="en-US" sz="2800" b="1" i="1" dirty="0"/>
              <a:t>but one of the envoys called Chamaeleon was not frightened by the threats, and said "Heracles is </a:t>
            </a:r>
            <a:r>
              <a:rPr lang="en-US" sz="2800" b="1" i="1" dirty="0" err="1"/>
              <a:t>karron</a:t>
            </a:r>
            <a:r>
              <a:rPr lang="en-US" sz="2800" b="1" i="1" dirty="0"/>
              <a:t>, </a:t>
            </a:r>
            <a:r>
              <a:rPr lang="en-US" sz="2800" b="1" i="1" dirty="0" err="1"/>
              <a:t>Seleucus</a:t>
            </a:r>
            <a:r>
              <a:rPr lang="en-US" sz="2800" b="1" i="1" dirty="0"/>
              <a:t>" ("</a:t>
            </a:r>
            <a:r>
              <a:rPr lang="en-US" sz="2800" b="1" i="1" dirty="0" err="1"/>
              <a:t>karron</a:t>
            </a:r>
            <a:r>
              <a:rPr lang="en-US" sz="2800" b="1" i="1" dirty="0"/>
              <a:t>" means "stronger" in the Doric dialect). </a:t>
            </a:r>
            <a:r>
              <a:rPr lang="en-US" sz="2800" dirty="0" err="1"/>
              <a:t>Seleucus</a:t>
            </a:r>
            <a:r>
              <a:rPr lang="en-US" sz="2800" dirty="0"/>
              <a:t> did not understand this, but remained angry, and turned away from them. The envoys could see no advantage either in returning home or in remaining where they were.” (Attalus.org. </a:t>
            </a:r>
            <a:r>
              <a:rPr lang="en-US" sz="2800" dirty="0">
                <a:hlinkClick r:id="rId2"/>
              </a:rPr>
              <a:t>http://www.attalus.org/translate/memnon1.html</a:t>
            </a:r>
            <a:r>
              <a:rPr lang="en-US" sz="2800" dirty="0"/>
              <a:t>)</a:t>
            </a:r>
          </a:p>
        </p:txBody>
      </p:sp>
    </p:spTree>
    <p:extLst>
      <p:ext uri="{BB962C8B-B14F-4D97-AF65-F5344CB8AC3E}">
        <p14:creationId xmlns:p14="http://schemas.microsoft.com/office/powerpoint/2010/main" val="1608689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52400"/>
            <a:ext cx="10353762" cy="970450"/>
          </a:xfrm>
        </p:spPr>
        <p:txBody>
          <a:bodyPr>
            <a:normAutofit/>
          </a:bodyPr>
          <a:lstStyle/>
          <a:p>
            <a:r>
              <a:rPr lang="en-US" dirty="0"/>
              <a:t>The Coup of Ptolemy </a:t>
            </a:r>
            <a:r>
              <a:rPr lang="en-US" dirty="0" err="1"/>
              <a:t>Keraunos</a:t>
            </a:r>
            <a:r>
              <a:rPr lang="en-US" dirty="0"/>
              <a:t> (281 BCE)</a:t>
            </a:r>
          </a:p>
        </p:txBody>
      </p:sp>
      <p:sp>
        <p:nvSpPr>
          <p:cNvPr id="3" name="Content Placeholder 2"/>
          <p:cNvSpPr>
            <a:spLocks noGrp="1"/>
          </p:cNvSpPr>
          <p:nvPr>
            <p:ph idx="1"/>
          </p:nvPr>
        </p:nvSpPr>
        <p:spPr>
          <a:xfrm>
            <a:off x="308113" y="1222513"/>
            <a:ext cx="11618844" cy="5327374"/>
          </a:xfrm>
        </p:spPr>
        <p:txBody>
          <a:bodyPr>
            <a:noAutofit/>
          </a:bodyPr>
          <a:lstStyle/>
          <a:p>
            <a:r>
              <a:rPr lang="en-US" sz="1800" dirty="0"/>
              <a:t>“</a:t>
            </a:r>
            <a:r>
              <a:rPr lang="en-US" sz="1800" dirty="0" err="1"/>
              <a:t>Seleucus</a:t>
            </a:r>
            <a:r>
              <a:rPr lang="en-US" sz="1800" dirty="0"/>
              <a:t>, encouraged by his success against Lysimachus, set out to cross over to Macedonia. He longed to return to his fatherland, from which he had set out with Alexander, and he intended to spend the rest of his life there (he was already an old man), after handing over the government of Asia to his son Antiochus. 2 But Ptolemy </a:t>
            </a:r>
            <a:r>
              <a:rPr lang="en-US" sz="1800" dirty="0" err="1"/>
              <a:t>Ceraunus</a:t>
            </a:r>
            <a:r>
              <a:rPr lang="en-US" sz="1800" dirty="0"/>
              <a:t>, because the kingdom of Lysimachus had come under </a:t>
            </a:r>
            <a:r>
              <a:rPr lang="en-US" sz="1800" dirty="0" err="1"/>
              <a:t>Seleucus</a:t>
            </a:r>
            <a:r>
              <a:rPr lang="en-US" sz="1800" dirty="0"/>
              <a:t>' control, was himself accompanying </a:t>
            </a:r>
            <a:r>
              <a:rPr lang="en-US" sz="1800" dirty="0" err="1"/>
              <a:t>Seleucus</a:t>
            </a:r>
            <a:r>
              <a:rPr lang="en-US" sz="1800" dirty="0"/>
              <a:t>; he was not despised like a prisoner, but given the </a:t>
            </a:r>
            <a:r>
              <a:rPr lang="en-US" sz="1800" dirty="0" err="1"/>
              <a:t>honour</a:t>
            </a:r>
            <a:r>
              <a:rPr lang="en-US" sz="1800" dirty="0"/>
              <a:t> and consideration due to the son of a king. His hopes were raised by the promises which </a:t>
            </a:r>
            <a:r>
              <a:rPr lang="en-US" sz="1800" dirty="0" err="1"/>
              <a:t>Seleucus</a:t>
            </a:r>
            <a:r>
              <a:rPr lang="en-US" sz="1800" dirty="0"/>
              <a:t> made to establish him back in Egypt as the rightful heir to the kingdom, when his father Ptolemy died. 3 However, though he was </a:t>
            </a:r>
            <a:r>
              <a:rPr lang="en-US" sz="1800" dirty="0" err="1"/>
              <a:t>honoured</a:t>
            </a:r>
            <a:r>
              <a:rPr lang="en-US" sz="1800" dirty="0"/>
              <a:t> with so much attention, these </a:t>
            </a:r>
            <a:r>
              <a:rPr lang="en-US" sz="1800" dirty="0" err="1"/>
              <a:t>favours</a:t>
            </a:r>
            <a:r>
              <a:rPr lang="en-US" sz="1800" dirty="0"/>
              <a:t> failed to improve the disposition of an evil man. He formed a plot, fell upon his benefactor and killed him. </a:t>
            </a:r>
            <a:r>
              <a:rPr lang="en-US" sz="1800" b="1" i="1" dirty="0"/>
              <a:t>Then he jumped on a horse and rushed to </a:t>
            </a:r>
            <a:r>
              <a:rPr lang="en-US" sz="1800" b="1" i="1" dirty="0" err="1"/>
              <a:t>Lysimacheia</a:t>
            </a:r>
            <a:r>
              <a:rPr lang="en-US" sz="1800" b="1" i="1" dirty="0"/>
              <a:t>, where he put on a diadem, and escorted by a splendid bodyguard went out to meet the army; they were forced to accept him and call him king, though they had previously served under </a:t>
            </a:r>
            <a:r>
              <a:rPr lang="en-US" sz="1800" b="1" i="1" dirty="0" err="1"/>
              <a:t>Seleucus</a:t>
            </a:r>
            <a:r>
              <a:rPr lang="en-US" sz="1800" b="1" i="1" dirty="0"/>
              <a:t>.</a:t>
            </a:r>
            <a:r>
              <a:rPr lang="en-US" sz="1800" dirty="0"/>
              <a:t>” (Memnon, </a:t>
            </a:r>
            <a:r>
              <a:rPr lang="en-US" sz="1800" i="1" dirty="0"/>
              <a:t>History of </a:t>
            </a:r>
            <a:r>
              <a:rPr lang="en-US" sz="1800" i="1" dirty="0" err="1"/>
              <a:t>Heracleia</a:t>
            </a:r>
            <a:r>
              <a:rPr lang="en-US" sz="1800" i="1" dirty="0"/>
              <a:t>, </a:t>
            </a:r>
            <a:r>
              <a:rPr lang="en-US" sz="1800" dirty="0"/>
              <a:t>Jacoby, </a:t>
            </a:r>
            <a:r>
              <a:rPr lang="en-US" sz="1800" dirty="0" err="1"/>
              <a:t>FGrH</a:t>
            </a:r>
            <a:r>
              <a:rPr lang="en-US" sz="1800" dirty="0"/>
              <a:t> 434, 8). Attalus.org. </a:t>
            </a:r>
            <a:r>
              <a:rPr lang="en-US" sz="1800" dirty="0">
                <a:hlinkClick r:id="rId2"/>
              </a:rPr>
              <a:t>http://www.attalus.org/translate/memnon1.html</a:t>
            </a:r>
            <a:r>
              <a:rPr lang="en-US" sz="1800" dirty="0"/>
              <a:t>)</a:t>
            </a:r>
          </a:p>
          <a:p>
            <a:endParaRPr lang="en-US" sz="1800" dirty="0"/>
          </a:p>
          <a:p>
            <a:r>
              <a:rPr lang="en-US" sz="1800" dirty="0"/>
              <a:t>Year 3[1], m[</a:t>
            </a:r>
            <a:r>
              <a:rPr lang="en-US" sz="1800" dirty="0" err="1"/>
              <a:t>onth</a:t>
            </a:r>
            <a:r>
              <a:rPr lang="en-US" sz="1800" dirty="0"/>
              <a:t> .. . That month, the king] mustered [his troops] from the land of Sa[</a:t>
            </a:r>
            <a:r>
              <a:rPr lang="en-US" sz="1800" dirty="0" err="1"/>
              <a:t>rdes</a:t>
            </a:r>
            <a:r>
              <a:rPr lang="en-US" sz="1800" dirty="0"/>
              <a:t>]/[Rev.2'] and he made [his army] </a:t>
            </a:r>
            <a:r>
              <a:rPr lang="en-US" sz="1800" dirty="0" err="1"/>
              <a:t>cro</a:t>
            </a:r>
            <a:r>
              <a:rPr lang="en-US" sz="1800" dirty="0"/>
              <a:t>[</a:t>
            </a:r>
            <a:r>
              <a:rPr lang="en-US" sz="1800" dirty="0" err="1"/>
              <a:t>ss</a:t>
            </a:r>
            <a:r>
              <a:rPr lang="en-US" sz="1800" dirty="0"/>
              <a:t>] the se[a (...)] with him [and]/[Rev.3'] to the land of Macedonia, his land, [he went. General]s? </a:t>
            </a:r>
            <a:r>
              <a:rPr lang="en-US" sz="1800" b="1" i="1" dirty="0"/>
              <a:t>with </a:t>
            </a:r>
            <a:r>
              <a:rPr lang="en-US" sz="1800" b="1" i="1" dirty="0" err="1"/>
              <a:t>th</a:t>
            </a:r>
            <a:r>
              <a:rPr lang="en-US" sz="1800" b="1" i="1" dirty="0"/>
              <a:t>[</a:t>
            </a:r>
            <a:r>
              <a:rPr lang="en-US" sz="1800" b="1" i="1" dirty="0" err="1"/>
              <a:t>eir</a:t>
            </a:r>
            <a:r>
              <a:rPr lang="en-US" sz="1800" b="1" i="1" dirty="0"/>
              <a:t>?] troops (or: from [h]is troops)/[Rev.4'] </a:t>
            </a:r>
            <a:r>
              <a:rPr lang="en-US" sz="1800" b="1" i="1" dirty="0" err="1"/>
              <a:t>rebelledpl</a:t>
            </a:r>
            <a:r>
              <a:rPr lang="en-US" sz="1800" b="1" i="1" dirty="0"/>
              <a:t> against him [and PN </a:t>
            </a:r>
            <a:r>
              <a:rPr lang="en-US" sz="1800" b="1" i="1" dirty="0" err="1"/>
              <a:t>ki</a:t>
            </a:r>
            <a:r>
              <a:rPr lang="en-US" sz="1800" b="1" i="1" dirty="0"/>
              <a:t>]</a:t>
            </a:r>
            <a:r>
              <a:rPr lang="en-US" sz="1800" b="1" i="1" dirty="0" err="1"/>
              <a:t>lled</a:t>
            </a:r>
            <a:r>
              <a:rPr lang="en-US" sz="1800" b="1" i="1" dirty="0"/>
              <a:t> him</a:t>
            </a:r>
            <a:r>
              <a:rPr lang="en-US" sz="1800" dirty="0"/>
              <a:t>.” (BCPH 9, Livius.org. </a:t>
            </a:r>
            <a:r>
              <a:rPr lang="en-US" sz="1800" dirty="0">
                <a:hlinkClick r:id="rId3"/>
              </a:rPr>
              <a:t>https://www.livius.org/sources/content/mesopotamian-chronicles-content/bchp-9-end-of-seleucus-i-chronicle/</a:t>
            </a:r>
            <a:r>
              <a:rPr lang="en-US" sz="1800" dirty="0"/>
              <a:t>) </a:t>
            </a:r>
          </a:p>
        </p:txBody>
      </p:sp>
    </p:spTree>
    <p:extLst>
      <p:ext uri="{BB962C8B-B14F-4D97-AF65-F5344CB8AC3E}">
        <p14:creationId xmlns:p14="http://schemas.microsoft.com/office/powerpoint/2010/main" val="96810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82218"/>
            <a:ext cx="10353762" cy="970450"/>
          </a:xfrm>
        </p:spPr>
        <p:txBody>
          <a:bodyPr>
            <a:normAutofit fontScale="90000"/>
          </a:bodyPr>
          <a:lstStyle/>
          <a:p>
            <a:r>
              <a:rPr lang="en-US" dirty="0"/>
              <a:t>The Death of </a:t>
            </a:r>
            <a:r>
              <a:rPr lang="en-US" dirty="0" err="1"/>
              <a:t>Seleukos</a:t>
            </a:r>
            <a:r>
              <a:rPr lang="en-US" dirty="0"/>
              <a:t> I and Revolts in Asia Minor, the </a:t>
            </a:r>
            <a:r>
              <a:rPr lang="en-US" dirty="0" err="1"/>
              <a:t>Seleukis</a:t>
            </a:r>
            <a:r>
              <a:rPr lang="en-US" dirty="0"/>
              <a:t>, and Persis (281/80 BCE)</a:t>
            </a:r>
          </a:p>
        </p:txBody>
      </p:sp>
      <p:sp>
        <p:nvSpPr>
          <p:cNvPr id="3" name="Content Placeholder 2"/>
          <p:cNvSpPr>
            <a:spLocks noGrp="1"/>
          </p:cNvSpPr>
          <p:nvPr>
            <p:ph idx="1"/>
          </p:nvPr>
        </p:nvSpPr>
        <p:spPr>
          <a:xfrm>
            <a:off x="258417" y="1292087"/>
            <a:ext cx="11708296" cy="5138530"/>
          </a:xfrm>
        </p:spPr>
        <p:txBody>
          <a:bodyPr>
            <a:normAutofit fontScale="85000" lnSpcReduction="10000"/>
          </a:bodyPr>
          <a:lstStyle/>
          <a:p>
            <a:r>
              <a:rPr lang="en-US" dirty="0"/>
              <a:t>“The </a:t>
            </a:r>
            <a:r>
              <a:rPr lang="en-US" dirty="0" err="1"/>
              <a:t>epimenios</a:t>
            </a:r>
            <a:r>
              <a:rPr lang="en-US" dirty="0"/>
              <a:t> being </a:t>
            </a:r>
            <a:r>
              <a:rPr lang="en-US" dirty="0" err="1"/>
              <a:t>Nymphios</a:t>
            </a:r>
            <a:r>
              <a:rPr lang="en-US" dirty="0"/>
              <a:t> son of </a:t>
            </a:r>
            <a:r>
              <a:rPr lang="en-US" dirty="0" err="1"/>
              <a:t>Diotrephes</a:t>
            </a:r>
            <a:r>
              <a:rPr lang="en-US" dirty="0"/>
              <a:t>, the </a:t>
            </a:r>
            <a:r>
              <a:rPr lang="en-US" dirty="0" err="1"/>
              <a:t>epistates</a:t>
            </a:r>
            <a:r>
              <a:rPr lang="en-US" dirty="0"/>
              <a:t> being </a:t>
            </a:r>
            <a:r>
              <a:rPr lang="en-US" dirty="0" err="1"/>
              <a:t>Dionysios</a:t>
            </a:r>
            <a:r>
              <a:rPr lang="en-US" dirty="0"/>
              <a:t> son of </a:t>
            </a:r>
            <a:r>
              <a:rPr lang="en-US" dirty="0" err="1"/>
              <a:t>Hippomedon</a:t>
            </a:r>
            <a:r>
              <a:rPr lang="en-US" dirty="0"/>
              <a:t>, </a:t>
            </a:r>
            <a:r>
              <a:rPr lang="en-US" dirty="0" err="1"/>
              <a:t>Demetrios</a:t>
            </a:r>
            <a:r>
              <a:rPr lang="en-US" dirty="0"/>
              <a:t> the son of Dies spoke: Whereas King Antiochus, son of King </a:t>
            </a:r>
            <a:r>
              <a:rPr lang="en-US" dirty="0" err="1"/>
              <a:t>Seleucus</a:t>
            </a:r>
            <a:r>
              <a:rPr lang="en-US" dirty="0"/>
              <a:t>, when he first took over the kingship and adopted a glorious and noble policy, </a:t>
            </a:r>
            <a:r>
              <a:rPr lang="en-US" b="1" i="1" dirty="0"/>
              <a:t>sought to restore the cities of the </a:t>
            </a:r>
            <a:r>
              <a:rPr lang="en-US" b="1" i="1" dirty="0" err="1"/>
              <a:t>Seleukis</a:t>
            </a:r>
            <a:r>
              <a:rPr lang="en-US" b="1" i="1" dirty="0"/>
              <a:t>, which were beset by difficult circumstances on account of those who were in rebellion</a:t>
            </a:r>
            <a:r>
              <a:rPr lang="en-US" dirty="0"/>
              <a:t>, to peace and to their former prosperity, and, </a:t>
            </a:r>
            <a:r>
              <a:rPr lang="en-US" b="1" i="1" dirty="0"/>
              <a:t>marching out against those who attacked his kingdom</a:t>
            </a:r>
            <a:r>
              <a:rPr lang="en-US" dirty="0"/>
              <a:t>, as was just, (sought) to recover his ancestral empire; wherefore, embarking upon a noble and just enterprise and having not only his friends and forces eager to support him to the end in his struggle for the state but also the supernatural as a kind ally, he restored the cities to peace and his kingdom to its former condition; </a:t>
            </a:r>
            <a:r>
              <a:rPr lang="en-US" b="1" i="1" dirty="0"/>
              <a:t>and now, coming to the area on this side of the Taurus (mountains) he has with all zealous concern at once established peace for the cities and brought his affairs and his kingdom to a greater and more brilliant condition, mostly thanks to his own virtue, but also thanks to the good-will of his friends and his forces</a:t>
            </a:r>
            <a:r>
              <a:rPr lang="en-US" dirty="0"/>
              <a:t>….” (OGIS 219 (Ilion 32), ca. 280 BCE. </a:t>
            </a:r>
            <a:r>
              <a:rPr lang="en-US" dirty="0">
                <a:hlinkClick r:id="rId2"/>
              </a:rPr>
              <a:t>http://www.columbia.edu/itc/classics/bagnall/3995/readings/b-d2-1b.htm</a:t>
            </a:r>
            <a:r>
              <a:rPr lang="en-US" dirty="0"/>
              <a:t>)</a:t>
            </a:r>
          </a:p>
          <a:p>
            <a:endParaRPr lang="en-US" dirty="0"/>
          </a:p>
          <a:p>
            <a:r>
              <a:rPr lang="en-US" dirty="0"/>
              <a:t>“</a:t>
            </a:r>
            <a:r>
              <a:rPr lang="en-US" b="1" i="1" dirty="0"/>
              <a:t>In order to rid himself of three thousand Persians, who had been involved in a revolt</a:t>
            </a:r>
            <a:r>
              <a:rPr lang="en-US" dirty="0"/>
              <a:t>, </a:t>
            </a:r>
            <a:r>
              <a:rPr lang="en-US" dirty="0" err="1"/>
              <a:t>Cheiles</a:t>
            </a:r>
            <a:r>
              <a:rPr lang="en-US" dirty="0"/>
              <a:t> pretended to have received a threatening letter from </a:t>
            </a:r>
            <a:r>
              <a:rPr lang="en-US" dirty="0" err="1"/>
              <a:t>Seleucus</a:t>
            </a:r>
            <a:r>
              <a:rPr lang="en-US" dirty="0"/>
              <a:t>. He told them that, by their assistance, he hoped to bring </a:t>
            </a:r>
            <a:r>
              <a:rPr lang="en-US" dirty="0" err="1"/>
              <a:t>Seleucus</a:t>
            </a:r>
            <a:r>
              <a:rPr lang="en-US" dirty="0"/>
              <a:t> to reason. For this purpose, he instructed them to assemble at </a:t>
            </a:r>
            <a:r>
              <a:rPr lang="en-US" dirty="0" err="1"/>
              <a:t>Randa</a:t>
            </a:r>
            <a:r>
              <a:rPr lang="en-US" dirty="0"/>
              <a:t>, a town not far distant, and he promised to meet them there. In a deep and sheltered valley nearby, </a:t>
            </a:r>
            <a:r>
              <a:rPr lang="en-US" dirty="0" err="1"/>
              <a:t>Cheiles</a:t>
            </a:r>
            <a:r>
              <a:rPr lang="en-US" dirty="0"/>
              <a:t> posted three hundred Macedonian and Thracian cavalrymen, along with three thousand heavy-armed troops. He ordered them, as soon as they saw an iron shield raised up, to charge out and cut the Persians to pieces. </a:t>
            </a:r>
            <a:r>
              <a:rPr lang="en-US" b="1" i="1" dirty="0"/>
              <a:t>The Persians assembled as they had been instructed; and </a:t>
            </a:r>
            <a:r>
              <a:rPr lang="en-US" b="1" i="1" dirty="0" err="1"/>
              <a:t>Cheiles</a:t>
            </a:r>
            <a:r>
              <a:rPr lang="en-US" b="1" i="1" dirty="0"/>
              <a:t>' plan was executed so effectively, that all three thousand were massacred</a:t>
            </a:r>
            <a:r>
              <a:rPr lang="en-US" dirty="0"/>
              <a:t>.” (</a:t>
            </a:r>
            <a:r>
              <a:rPr lang="en-US" dirty="0" err="1"/>
              <a:t>Polyaenus</a:t>
            </a:r>
            <a:r>
              <a:rPr lang="en-US" dirty="0"/>
              <a:t>, </a:t>
            </a:r>
            <a:r>
              <a:rPr lang="en-US" i="1" dirty="0"/>
              <a:t>Strat</a:t>
            </a:r>
            <a:r>
              <a:rPr lang="en-US" dirty="0"/>
              <a:t>. 7.39. Attalus.org. </a:t>
            </a:r>
            <a:r>
              <a:rPr lang="en-US" dirty="0">
                <a:hlinkClick r:id="rId3"/>
              </a:rPr>
              <a:t>http://www.attalus.org/translate/polyaenus7.html</a:t>
            </a:r>
            <a:r>
              <a:rPr lang="en-US" dirty="0"/>
              <a:t>)</a:t>
            </a:r>
          </a:p>
          <a:p>
            <a:endParaRPr lang="en-US" dirty="0"/>
          </a:p>
          <a:p>
            <a:pPr marL="36900" indent="0">
              <a:buNone/>
            </a:pPr>
            <a:endParaRPr lang="en-US" dirty="0"/>
          </a:p>
        </p:txBody>
      </p:sp>
    </p:spTree>
    <p:extLst>
      <p:ext uri="{BB962C8B-B14F-4D97-AF65-F5344CB8AC3E}">
        <p14:creationId xmlns:p14="http://schemas.microsoft.com/office/powerpoint/2010/main" val="111170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02098"/>
            <a:ext cx="11837504" cy="970450"/>
          </a:xfrm>
        </p:spPr>
        <p:txBody>
          <a:bodyPr>
            <a:normAutofit fontScale="90000"/>
          </a:bodyPr>
          <a:lstStyle/>
          <a:p>
            <a:r>
              <a:rPr lang="en-US" dirty="0"/>
              <a:t>Defections at </a:t>
            </a:r>
            <a:r>
              <a:rPr lang="en-US" dirty="0" err="1"/>
              <a:t>Soloi</a:t>
            </a:r>
            <a:r>
              <a:rPr lang="en-US" dirty="0"/>
              <a:t> and Antioch in the Third Syrian War</a:t>
            </a:r>
          </a:p>
        </p:txBody>
      </p:sp>
      <p:sp>
        <p:nvSpPr>
          <p:cNvPr id="3" name="Content Placeholder 2"/>
          <p:cNvSpPr>
            <a:spLocks noGrp="1"/>
          </p:cNvSpPr>
          <p:nvPr>
            <p:ph idx="1"/>
          </p:nvPr>
        </p:nvSpPr>
        <p:spPr>
          <a:xfrm>
            <a:off x="198783" y="1361661"/>
            <a:ext cx="11767930" cy="5138530"/>
          </a:xfrm>
        </p:spPr>
        <p:txBody>
          <a:bodyPr>
            <a:normAutofit/>
          </a:bodyPr>
          <a:lstStyle/>
          <a:p>
            <a:r>
              <a:rPr lang="en-US" dirty="0"/>
              <a:t>“[…]…and having sailed along the coast to </a:t>
            </a:r>
            <a:r>
              <a:rPr lang="en-US" dirty="0" err="1"/>
              <a:t>Soloi</a:t>
            </a:r>
            <a:r>
              <a:rPr lang="en-US" dirty="0"/>
              <a:t> in [Cilicia] they seized the [money] which was deposited [there] and brought it to Seleucia. This amounted to 1,500 (talents) [of silver which] </a:t>
            </a:r>
            <a:r>
              <a:rPr lang="en-US" dirty="0" err="1"/>
              <a:t>Aribazus</a:t>
            </a:r>
            <a:r>
              <a:rPr lang="en-US" dirty="0"/>
              <a:t> the [general] in Cilicia intended to send it to Ephesus to </a:t>
            </a:r>
            <a:r>
              <a:rPr lang="en-US" dirty="0" err="1"/>
              <a:t>Laodice</a:t>
            </a:r>
            <a:r>
              <a:rPr lang="en-US" dirty="0"/>
              <a:t>, but the men of </a:t>
            </a:r>
            <a:r>
              <a:rPr lang="en-US" dirty="0" err="1"/>
              <a:t>Soloi</a:t>
            </a:r>
            <a:r>
              <a:rPr lang="en-US" dirty="0"/>
              <a:t> and &lt;soldiers&gt; on the spot had agreed among themselves, and Pythagoras and </a:t>
            </a:r>
            <a:r>
              <a:rPr lang="en-US" dirty="0" err="1"/>
              <a:t>Aristocles</a:t>
            </a:r>
            <a:r>
              <a:rPr lang="en-US" dirty="0"/>
              <a:t> and their men had [vigorously] come to the rescue / and…and they showed themselves gallant men, and so those funds were seized and the city and its citadel came into our </a:t>
            </a:r>
            <a:r>
              <a:rPr lang="en-US" b="1" i="1" dirty="0"/>
              <a:t>hands…</a:t>
            </a:r>
            <a:r>
              <a:rPr lang="en-US" b="1" i="1" dirty="0" err="1"/>
              <a:t>Aribazus</a:t>
            </a:r>
            <a:r>
              <a:rPr lang="en-US" b="1" i="1" dirty="0"/>
              <a:t> escaped and sought to cross the Taurus, / but some of the local people cut off his [head] and brought it to Antioch</a:t>
            </a:r>
            <a:r>
              <a:rPr lang="en-US" dirty="0"/>
              <a:t>.” (</a:t>
            </a:r>
            <a:r>
              <a:rPr lang="en-US" dirty="0" err="1"/>
              <a:t>FGrH</a:t>
            </a:r>
            <a:r>
              <a:rPr lang="en-US" dirty="0"/>
              <a:t> 160, Austin 220, Column II, lines 4-16. Trans. Austin, 1981)</a:t>
            </a:r>
          </a:p>
          <a:p>
            <a:endParaRPr lang="en-US" dirty="0"/>
          </a:p>
          <a:p>
            <a:r>
              <a:rPr lang="en-US" dirty="0"/>
              <a:t>“[After] this we came to Antioch and [there] we [found] such preparations and…that [we] were amazed. For outside the gate [there came to meet] us / the … satraps and the other officers [and soldiers], the priests, the boards of magistrates and [all the] young men [from] the gymnasium and the rest of the [crowd]… wearing [crowns], and they brought out all the sacred objects to the front of [the gate]. Some of them greeted us with their right hand, / while others … with applause and shouting.” (</a:t>
            </a:r>
            <a:r>
              <a:rPr lang="en-US" dirty="0" err="1"/>
              <a:t>FGrH</a:t>
            </a:r>
            <a:r>
              <a:rPr lang="en-US" dirty="0"/>
              <a:t> 160, Austin 220, Column III, lines 4-25, Trans. Austin 1981)</a:t>
            </a:r>
          </a:p>
        </p:txBody>
      </p:sp>
    </p:spTree>
    <p:extLst>
      <p:ext uri="{BB962C8B-B14F-4D97-AF65-F5344CB8AC3E}">
        <p14:creationId xmlns:p14="http://schemas.microsoft.com/office/powerpoint/2010/main" val="3280335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21975"/>
            <a:ext cx="10353762" cy="970450"/>
          </a:xfrm>
        </p:spPr>
        <p:txBody>
          <a:bodyPr>
            <a:normAutofit fontScale="90000"/>
          </a:bodyPr>
          <a:lstStyle/>
          <a:p>
            <a:r>
              <a:rPr lang="en-US" dirty="0"/>
              <a:t>Justin, </a:t>
            </a:r>
            <a:r>
              <a:rPr lang="en-US" i="1" dirty="0"/>
              <a:t>Epitome</a:t>
            </a:r>
            <a:r>
              <a:rPr lang="en-US" dirty="0"/>
              <a:t>, 27.1-2on the Revolt of Antioch et al.</a:t>
            </a:r>
          </a:p>
        </p:txBody>
      </p:sp>
      <p:sp>
        <p:nvSpPr>
          <p:cNvPr id="3" name="Content Placeholder 2"/>
          <p:cNvSpPr>
            <a:spLocks noGrp="1"/>
          </p:cNvSpPr>
          <p:nvPr>
            <p:ph idx="1"/>
          </p:nvPr>
        </p:nvSpPr>
        <p:spPr>
          <a:xfrm>
            <a:off x="218661" y="1083365"/>
            <a:ext cx="11728174" cy="5456583"/>
          </a:xfrm>
        </p:spPr>
        <p:txBody>
          <a:bodyPr>
            <a:noAutofit/>
          </a:bodyPr>
          <a:lstStyle/>
          <a:p>
            <a:r>
              <a:rPr lang="en-US" sz="1600" dirty="0"/>
              <a:t>“ON the death of Antiochus, king of Syria, his son </a:t>
            </a:r>
            <a:r>
              <a:rPr lang="en-US" sz="1600" dirty="0" err="1"/>
              <a:t>Seleucus</a:t>
            </a:r>
            <a:r>
              <a:rPr lang="en-US" sz="1600" dirty="0"/>
              <a:t>, succeeding in his stead, commenced his reign with murder in his own family, his mother </a:t>
            </a:r>
            <a:r>
              <a:rPr lang="en-US" sz="1600" dirty="0" err="1"/>
              <a:t>Laodice</a:t>
            </a:r>
            <a:r>
              <a:rPr lang="en-US" sz="1600" dirty="0"/>
              <a:t>, who ought to have restrained him, encouraging him to it. He put to death his step-mother Berenice, the sister of Ptolemy, king of Egypt, together with his little brother, her son. By perpetrating this cruelty, he both incurred the stain of infamy, and involved himself in a war with Ptolemy. As for Berenice, when she heard that assassins were sent to </a:t>
            </a:r>
            <a:r>
              <a:rPr lang="en-US" sz="1600" dirty="0" err="1"/>
              <a:t>despatch</a:t>
            </a:r>
            <a:r>
              <a:rPr lang="en-US" sz="1600" dirty="0"/>
              <a:t> her, she shut herself up in Daphne; and it being reported throughout the cities of Asia, that she and her little son were besieged there, they all, commiserating her undeserved misfortunes from their recollection of the high character of her father and her ancestors, sent her assistance. Her brother Ptolemy, too, alarmed at the danger of his sister, left his kingdom, and hastened to her support with all his forces. But Berenice, before </a:t>
            </a:r>
            <a:r>
              <a:rPr lang="en-US" sz="1600" dirty="0" err="1"/>
              <a:t>succour</a:t>
            </a:r>
            <a:r>
              <a:rPr lang="en-US" sz="1600" dirty="0"/>
              <a:t> could arrive, was surprised by treachery, as she could not be taken by force, and killed. The deed was regarded by every one as an atrocity; </a:t>
            </a:r>
            <a:r>
              <a:rPr lang="en-US" sz="1600" b="1" i="1" dirty="0"/>
              <a:t>and all the cities, in consequence, which had revolted (after having equipped a vast fleet), being suddenly alarmed at this instance of cruelty, and wishing to take revenge for her whom they had meant to defend, gave themselves up to Ptolemy, who, if he had not been recalled to Egypt by disturbances at home, would have made himself master of all </a:t>
            </a:r>
            <a:r>
              <a:rPr lang="en-US" sz="1600" b="1" i="1" dirty="0" err="1"/>
              <a:t>Seleucus’s</a:t>
            </a:r>
            <a:r>
              <a:rPr lang="en-US" sz="1600" b="1" i="1" dirty="0"/>
              <a:t> dominions. Such hatred did an unnatural crime bring upon </a:t>
            </a:r>
            <a:r>
              <a:rPr lang="en-US" sz="1600" b="1" i="1" dirty="0" err="1"/>
              <a:t>Seleucus</a:t>
            </a:r>
            <a:r>
              <a:rPr lang="en-US" sz="1600" b="1" i="1" dirty="0"/>
              <a:t>; or so much good feeling did the death of a sister, </a:t>
            </a:r>
            <a:r>
              <a:rPr lang="en-US" sz="1600" b="1" i="1" dirty="0" err="1"/>
              <a:t>dishonourably</a:t>
            </a:r>
            <a:r>
              <a:rPr lang="en-US" sz="1600" b="1" i="1" dirty="0"/>
              <a:t> killed, excite in behalf of Ptolemy!  </a:t>
            </a:r>
            <a:r>
              <a:rPr lang="en-US" sz="1600" dirty="0"/>
              <a:t>… After the departure of Ptolemy, </a:t>
            </a:r>
            <a:r>
              <a:rPr lang="en-US" sz="1600" dirty="0" err="1"/>
              <a:t>Seleucus</a:t>
            </a:r>
            <a:r>
              <a:rPr lang="en-US" sz="1600" dirty="0"/>
              <a:t>, having prepared a great fleet against the cities that had revolted, lost it in a storm that suddenly arose, as if the gods themselves had taken vengeance on him for his murder; nor did fortune leave him anything, of all his mighty armament, except his body and life, and a few companions amid the wreck. It was indeed a lamentable occurrence, and yet such as </a:t>
            </a:r>
            <a:r>
              <a:rPr lang="en-US" sz="1600" dirty="0" err="1"/>
              <a:t>Seleucus</a:t>
            </a:r>
            <a:r>
              <a:rPr lang="en-US" sz="1600" dirty="0"/>
              <a:t> might have desired; </a:t>
            </a:r>
            <a:r>
              <a:rPr lang="en-US" sz="1600" b="1" i="1" dirty="0"/>
              <a:t>for the cities, which from hatred to him had gone over to Ptolemy, being moved, by a sudden change in their feelings, to compassionate his loss at sea (as if, in the judgment of the gods, satisfaction had been made them), put themselves again under his government.</a:t>
            </a:r>
            <a:r>
              <a:rPr lang="en-US" sz="1600" dirty="0"/>
              <a:t>”</a:t>
            </a:r>
          </a:p>
          <a:p>
            <a:r>
              <a:rPr lang="en-US" sz="1600" dirty="0"/>
              <a:t>(Corpus </a:t>
            </a:r>
            <a:r>
              <a:rPr lang="en-US" sz="1600" dirty="0" err="1"/>
              <a:t>Scriptorum</a:t>
            </a:r>
            <a:r>
              <a:rPr lang="en-US" sz="1600" dirty="0"/>
              <a:t> </a:t>
            </a:r>
            <a:r>
              <a:rPr lang="en-US" sz="1600" dirty="0" err="1"/>
              <a:t>Latinorum</a:t>
            </a:r>
            <a:r>
              <a:rPr lang="en-US" sz="1600" dirty="0"/>
              <a:t> - </a:t>
            </a:r>
            <a:r>
              <a:rPr lang="en-US" sz="1600" dirty="0">
                <a:hlinkClick r:id="rId2"/>
              </a:rPr>
              <a:t>http://www.forumromanum.org/literature/justin/english/trans27.html</a:t>
            </a:r>
            <a:r>
              <a:rPr lang="en-US" sz="1600" dirty="0"/>
              <a:t>)</a:t>
            </a:r>
          </a:p>
          <a:p>
            <a:endParaRPr lang="en-US" sz="1600" dirty="0"/>
          </a:p>
        </p:txBody>
      </p:sp>
    </p:spTree>
    <p:extLst>
      <p:ext uri="{BB962C8B-B14F-4D97-AF65-F5344CB8AC3E}">
        <p14:creationId xmlns:p14="http://schemas.microsoft.com/office/powerpoint/2010/main" val="642461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82217"/>
            <a:ext cx="10353762" cy="970450"/>
          </a:xfrm>
        </p:spPr>
        <p:txBody>
          <a:bodyPr/>
          <a:lstStyle/>
          <a:p>
            <a:r>
              <a:rPr lang="en-US" dirty="0"/>
              <a:t>Polybius on </a:t>
            </a:r>
            <a:r>
              <a:rPr lang="en-US" dirty="0" err="1"/>
              <a:t>Molon’s</a:t>
            </a:r>
            <a:r>
              <a:rPr lang="en-US" dirty="0"/>
              <a:t> Revolt</a:t>
            </a:r>
          </a:p>
        </p:txBody>
      </p:sp>
      <p:sp>
        <p:nvSpPr>
          <p:cNvPr id="3" name="Content Placeholder 2"/>
          <p:cNvSpPr>
            <a:spLocks noGrp="1"/>
          </p:cNvSpPr>
          <p:nvPr>
            <p:ph idx="1"/>
          </p:nvPr>
        </p:nvSpPr>
        <p:spPr>
          <a:xfrm>
            <a:off x="248478" y="1182759"/>
            <a:ext cx="11777870" cy="4489174"/>
          </a:xfrm>
        </p:spPr>
        <p:txBody>
          <a:bodyPr>
            <a:noAutofit/>
          </a:bodyPr>
          <a:lstStyle/>
          <a:p>
            <a:r>
              <a:rPr lang="en-US" sz="2400" dirty="0"/>
              <a:t>“Meanwhile </a:t>
            </a:r>
            <a:r>
              <a:rPr lang="en-US" sz="2400" dirty="0" err="1"/>
              <a:t>Molon</a:t>
            </a:r>
            <a:r>
              <a:rPr lang="en-US" sz="2400" dirty="0"/>
              <a:t> had prepared the people </a:t>
            </a:r>
            <a:r>
              <a:rPr lang="en-US" sz="2400" dirty="0">
                <a:effectLst/>
              </a:rPr>
              <a:t>(</a:t>
            </a:r>
            <a:r>
              <a:rPr lang="en-US" sz="2400" dirty="0" err="1">
                <a:effectLst/>
              </a:rPr>
              <a:t>ὄχλους</a:t>
            </a:r>
            <a:r>
              <a:rPr lang="en-US" sz="2400" dirty="0">
                <a:effectLst/>
              </a:rPr>
              <a:t>) </a:t>
            </a:r>
            <a:r>
              <a:rPr lang="en-US" sz="2400" dirty="0"/>
              <a:t>of his own Satrapy to go all lengths, partly by holding out to them </a:t>
            </a:r>
            <a:r>
              <a:rPr lang="en-US" sz="2400" b="1" i="1" dirty="0"/>
              <a:t>hopes of advantages to be gained</a:t>
            </a:r>
            <a:r>
              <a:rPr lang="en-US" sz="2400" dirty="0"/>
              <a:t>, </a:t>
            </a:r>
            <a:r>
              <a:rPr lang="en-US" sz="2400" b="1" i="1" dirty="0"/>
              <a:t>and partly by working on the fears </a:t>
            </a:r>
            <a:r>
              <a:rPr lang="en-US" sz="2400" dirty="0"/>
              <a:t>of their chief men, by means of forged letters purporting to be from the king, and couched in threatening terms.” (</a:t>
            </a:r>
            <a:r>
              <a:rPr lang="en-US" sz="2400" dirty="0" err="1"/>
              <a:t>Polyb</a:t>
            </a:r>
            <a:r>
              <a:rPr lang="en-US" sz="2400" dirty="0"/>
              <a:t>. 5.43.5, Trans. Evelyn S. </a:t>
            </a:r>
            <a:r>
              <a:rPr lang="en-US" sz="2400" dirty="0" err="1"/>
              <a:t>Shuckburgh</a:t>
            </a:r>
            <a:r>
              <a:rPr lang="en-US" sz="2400" dirty="0"/>
              <a:t>, 1889)</a:t>
            </a:r>
          </a:p>
          <a:p>
            <a:pPr marL="36900" indent="0">
              <a:buNone/>
            </a:pPr>
            <a:endParaRPr lang="en-US" sz="2400" dirty="0"/>
          </a:p>
          <a:p>
            <a:r>
              <a:rPr lang="en-US" sz="2400" dirty="0"/>
              <a:t>“Having secured the camp of </a:t>
            </a:r>
            <a:r>
              <a:rPr lang="en-US" sz="2400" dirty="0" err="1"/>
              <a:t>Xenoetas</a:t>
            </a:r>
            <a:r>
              <a:rPr lang="en-US" sz="2400" dirty="0"/>
              <a:t>, </a:t>
            </a:r>
            <a:r>
              <a:rPr lang="en-US" sz="2400" dirty="0" err="1"/>
              <a:t>Molon</a:t>
            </a:r>
            <a:r>
              <a:rPr lang="en-US" sz="2400" dirty="0"/>
              <a:t> </a:t>
            </a:r>
            <a:r>
              <a:rPr lang="en-US" sz="2400" b="1" i="1" dirty="0"/>
              <a:t>crossed the river in perfect safety and without any resistance</a:t>
            </a:r>
            <a:r>
              <a:rPr lang="en-US" sz="2400" dirty="0"/>
              <a:t>, as Zeuxis also now fled at his approach; took possession of the latter's camp, and then advanced with his whole army to Seleucia; carried it at the first assault, Zeuxis and </a:t>
            </a:r>
            <a:r>
              <a:rPr lang="en-US" sz="2400" dirty="0" err="1"/>
              <a:t>Diomedon</a:t>
            </a:r>
            <a:r>
              <a:rPr lang="en-US" sz="2400" dirty="0"/>
              <a:t> the governor of the place both abandoning it and flying; </a:t>
            </a:r>
            <a:r>
              <a:rPr lang="en-US" sz="2400" b="1" i="1" dirty="0"/>
              <a:t>and advancing from this place reduced the upper Satrapies to submission without a blow. That of Babylon fell next, and then the Satrapy which lay along the Persian Gulf. This brought him to Susa, which he also carried without a blow.</a:t>
            </a:r>
            <a:r>
              <a:rPr lang="en-US" sz="2400" dirty="0"/>
              <a:t>” (</a:t>
            </a:r>
            <a:r>
              <a:rPr lang="en-US" sz="2400" dirty="0" err="1"/>
              <a:t>Polyb</a:t>
            </a:r>
            <a:r>
              <a:rPr lang="en-US" sz="2400" dirty="0"/>
              <a:t>. 5.48.12, Trans. Evelyn S. </a:t>
            </a:r>
            <a:r>
              <a:rPr lang="en-US" sz="2400" dirty="0" err="1"/>
              <a:t>Shuckburgh</a:t>
            </a:r>
            <a:r>
              <a:rPr lang="en-US" sz="2400" dirty="0"/>
              <a:t>, 1889)</a:t>
            </a:r>
          </a:p>
          <a:p>
            <a:endParaRPr lang="en-US" sz="2400" dirty="0"/>
          </a:p>
        </p:txBody>
      </p:sp>
    </p:spTree>
    <p:extLst>
      <p:ext uri="{BB962C8B-B14F-4D97-AF65-F5344CB8AC3E}">
        <p14:creationId xmlns:p14="http://schemas.microsoft.com/office/powerpoint/2010/main" val="181870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Polybius on the Mutiny among </a:t>
            </a:r>
            <a:r>
              <a:rPr lang="en-US" dirty="0" err="1"/>
              <a:t>Antiochos</a:t>
            </a:r>
            <a:r>
              <a:rPr lang="en-US" dirty="0"/>
              <a:t>’ Troops</a:t>
            </a:r>
          </a:p>
        </p:txBody>
      </p:sp>
      <p:sp>
        <p:nvSpPr>
          <p:cNvPr id="3" name="Content Placeholder 2"/>
          <p:cNvSpPr>
            <a:spLocks noGrp="1"/>
          </p:cNvSpPr>
          <p:nvPr>
            <p:ph idx="1"/>
          </p:nvPr>
        </p:nvSpPr>
        <p:spPr>
          <a:xfrm>
            <a:off x="268356" y="1732449"/>
            <a:ext cx="11688417" cy="4767742"/>
          </a:xfrm>
        </p:spPr>
        <p:txBody>
          <a:bodyPr>
            <a:normAutofit/>
          </a:bodyPr>
          <a:lstStyle/>
          <a:p>
            <a:r>
              <a:rPr lang="en-US" sz="2800" dirty="0"/>
              <a:t>“The forces, however, having been mustered at </a:t>
            </a:r>
            <a:r>
              <a:rPr lang="en-US" sz="2800" dirty="0" err="1"/>
              <a:t>Apameia</a:t>
            </a:r>
            <a:r>
              <a:rPr lang="en-US" sz="2800" dirty="0"/>
              <a:t>, upon </a:t>
            </a:r>
            <a:r>
              <a:rPr lang="en-US" sz="2800" b="1" i="1" dirty="0"/>
              <a:t>a kind of mutiny arising among the common soldiers</a:t>
            </a:r>
            <a:r>
              <a:rPr lang="en-US" sz="2800" dirty="0"/>
              <a:t>, on account of some arrears of pay, </a:t>
            </a:r>
            <a:r>
              <a:rPr lang="en-US" sz="2800" dirty="0" err="1"/>
              <a:t>Hermeias</a:t>
            </a:r>
            <a:r>
              <a:rPr lang="en-US" sz="2800" dirty="0"/>
              <a:t>, observing the king to be in a state of anxiety, and to be alarmed at the disturbance at so critical a moment, offered to discharge all arrears…. </a:t>
            </a:r>
            <a:r>
              <a:rPr lang="en-US" sz="2800" b="1" i="1" dirty="0"/>
              <a:t>the army generally, by a revulsion of feeling, turned with gratitude to the man to whom they owed the settlement of their claims for pay. The </a:t>
            </a:r>
            <a:r>
              <a:rPr lang="en-US" sz="2800" b="1" i="1" dirty="0" err="1"/>
              <a:t>Cyrrhestae</a:t>
            </a:r>
            <a:r>
              <a:rPr lang="en-US" sz="2800" b="1" i="1" dirty="0"/>
              <a:t> were the only ones that stood out: and they broke out into open mutiny, and for some time occasioned much trouble; but, being at last conquered by one of the king's generals, most of them were killed, and the rest submitted to the king's mercy.</a:t>
            </a:r>
            <a:r>
              <a:rPr lang="en-US" sz="2800" dirty="0"/>
              <a:t>” (</a:t>
            </a:r>
            <a:r>
              <a:rPr lang="en-US" sz="2800" dirty="0" err="1"/>
              <a:t>Polyb</a:t>
            </a:r>
            <a:r>
              <a:rPr lang="en-US" sz="2800" dirty="0"/>
              <a:t>. 5.50.1 and 7)</a:t>
            </a:r>
          </a:p>
        </p:txBody>
      </p:sp>
    </p:spTree>
    <p:extLst>
      <p:ext uri="{BB962C8B-B14F-4D97-AF65-F5344CB8AC3E}">
        <p14:creationId xmlns:p14="http://schemas.microsoft.com/office/powerpoint/2010/main" val="24279548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docProps/app.xml><?xml version="1.0" encoding="utf-8"?>
<Properties xmlns="http://schemas.openxmlformats.org/officeDocument/2006/extended-properties" xmlns:vt="http://schemas.openxmlformats.org/officeDocument/2006/docPropsVTypes">
  <Template>Slate</Template>
  <TotalTime>0</TotalTime>
  <Words>5123</Words>
  <Application>Microsoft Office PowerPoint</Application>
  <PresentationFormat>Breitbild</PresentationFormat>
  <Paragraphs>49</Paragraphs>
  <Slides>18</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18</vt:i4>
      </vt:variant>
    </vt:vector>
  </HeadingPairs>
  <TitlesOfParts>
    <vt:vector size="21" baseType="lpstr">
      <vt:lpstr>Calisto MT</vt:lpstr>
      <vt:lpstr>Wingdings 2</vt:lpstr>
      <vt:lpstr>Slate</vt:lpstr>
      <vt:lpstr>Fear and Loathing in the Seleukid Kingdom: Popular Resistance to Seleukid Royal Authority</vt:lpstr>
      <vt:lpstr>Plutarch, Demetrius, 30</vt:lpstr>
      <vt:lpstr>Memnon, History of Heracleia (Jacoby, FGrH 434, 7)</vt:lpstr>
      <vt:lpstr>The Coup of Ptolemy Keraunos (281 BCE)</vt:lpstr>
      <vt:lpstr>The Death of Seleukos I and Revolts in Asia Minor, the Seleukis, and Persis (281/80 BCE)</vt:lpstr>
      <vt:lpstr>Defections at Soloi and Antioch in the Third Syrian War</vt:lpstr>
      <vt:lpstr>Justin, Epitome, 27.1-2on the Revolt of Antioch et al.</vt:lpstr>
      <vt:lpstr>Polybius on Molon’s Revolt</vt:lpstr>
      <vt:lpstr>Polybius on the Mutiny among Antiochos’ Troops</vt:lpstr>
      <vt:lpstr>Resistance to Antiochos III in North-Western Asia Minor</vt:lpstr>
      <vt:lpstr>Popular Revolts against Demetrius I in Antioch</vt:lpstr>
      <vt:lpstr>A Fickle Mob at Antioch???</vt:lpstr>
      <vt:lpstr>Revolts against Demetrius II</vt:lpstr>
      <vt:lpstr>Demetrius II and the Massacre at Antioch</vt:lpstr>
      <vt:lpstr>Popular Hatred for Demetrius II, Antiochos VII, Diodotos Tryphon, and Cleopatra Thea</vt:lpstr>
      <vt:lpstr>The People of Babylonia Defect to Antiochos VII and then Immediately Revolt</vt:lpstr>
      <vt:lpstr>A Second Wave of Popular Revolts Against Demetrius II in Syria</vt:lpstr>
      <vt:lpstr>Fear, Loathing, and Popular Resistance</vt:lpstr>
    </vt:vector>
  </TitlesOfParts>
  <Company>Nipissing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Predators and Parasites:  Popular Resistance to Seleukid Royal Authority</dc:title>
  <dc:creator>Richard Wenghofer</dc:creator>
  <cp:lastModifiedBy>Altay Coskun</cp:lastModifiedBy>
  <cp:revision>53</cp:revision>
  <dcterms:created xsi:type="dcterms:W3CDTF">2021-06-07T15:14:42Z</dcterms:created>
  <dcterms:modified xsi:type="dcterms:W3CDTF">2021-06-11T23:26:09Z</dcterms:modified>
</cp:coreProperties>
</file>