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81" r:id="rId3"/>
    <p:sldId id="280" r:id="rId4"/>
    <p:sldId id="256" r:id="rId5"/>
    <p:sldId id="259" r:id="rId6"/>
    <p:sldId id="260" r:id="rId7"/>
    <p:sldId id="261" r:id="rId8"/>
    <p:sldId id="270" r:id="rId9"/>
    <p:sldId id="264" r:id="rId10"/>
    <p:sldId id="265" r:id="rId11"/>
    <p:sldId id="271" r:id="rId12"/>
    <p:sldId id="272" r:id="rId13"/>
    <p:sldId id="266" r:id="rId14"/>
    <p:sldId id="273" r:id="rId15"/>
    <p:sldId id="274" r:id="rId16"/>
    <p:sldId id="267" r:id="rId17"/>
    <p:sldId id="275" r:id="rId18"/>
    <p:sldId id="268" r:id="rId19"/>
    <p:sldId id="277" r:id="rId20"/>
    <p:sldId id="282" r:id="rId21"/>
    <p:sldId id="278" r:id="rId22"/>
    <p:sldId id="279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27E873B-0E5D-4138-967C-1F3275A83171}">
          <p14:sldIdLst>
            <p14:sldId id="257"/>
            <p14:sldId id="281"/>
            <p14:sldId id="280"/>
            <p14:sldId id="256"/>
            <p14:sldId id="259"/>
          </p14:sldIdLst>
        </p14:section>
        <p14:section name="Methodology" id="{A9F8843F-94CA-4768-AC9D-21783CB9195C}">
          <p14:sldIdLst>
            <p14:sldId id="260"/>
            <p14:sldId id="261"/>
            <p14:sldId id="270"/>
          </p14:sldIdLst>
        </p14:section>
        <p14:section name="Analysis" id="{A27B0AFB-7C85-43CD-959F-392FE1ED1202}">
          <p14:sldIdLst>
            <p14:sldId id="264"/>
            <p14:sldId id="265"/>
            <p14:sldId id="271"/>
            <p14:sldId id="272"/>
            <p14:sldId id="266"/>
            <p14:sldId id="273"/>
            <p14:sldId id="274"/>
            <p14:sldId id="267"/>
            <p14:sldId id="275"/>
          </p14:sldIdLst>
        </p14:section>
        <p14:section name="Synthesis" id="{65DF3A53-1FE1-4B34-9119-C63D459CD158}">
          <p14:sldIdLst>
            <p14:sldId id="268"/>
            <p14:sldId id="277"/>
            <p14:sldId id="282"/>
            <p14:sldId id="278"/>
            <p14:sldId id="279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icolaas\Documents\Universit&#228;t%20Wien\Thesis\Database\Chronology_UncommonNam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Feuil1!$B$22</c:f>
              <c:strCache>
                <c:ptCount val="1"/>
                <c:pt idx="0">
                  <c:v>Uncommon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Feuil1!$C$21:$J$21</c:f>
              <c:strCache>
                <c:ptCount val="8"/>
                <c:pt idx="0">
                  <c:v>end IV </c:v>
                </c:pt>
                <c:pt idx="1">
                  <c:v>st. III</c:v>
                </c:pt>
                <c:pt idx="2">
                  <c:v>mi. III</c:v>
                </c:pt>
                <c:pt idx="3">
                  <c:v>end III</c:v>
                </c:pt>
                <c:pt idx="4">
                  <c:v>st. II</c:v>
                </c:pt>
                <c:pt idx="5">
                  <c:v>mi. II</c:v>
                </c:pt>
                <c:pt idx="6">
                  <c:v>end II</c:v>
                </c:pt>
                <c:pt idx="7">
                  <c:v>st. I</c:v>
                </c:pt>
              </c:strCache>
            </c:strRef>
          </c:cat>
          <c:val>
            <c:numRef>
              <c:f>Feuil1!$C$22:$J$22</c:f>
              <c:numCache>
                <c:formatCode>General</c:formatCode>
                <c:ptCount val="8"/>
                <c:pt idx="0">
                  <c:v>6</c:v>
                </c:pt>
                <c:pt idx="1">
                  <c:v>3</c:v>
                </c:pt>
                <c:pt idx="2">
                  <c:v>14</c:v>
                </c:pt>
                <c:pt idx="3">
                  <c:v>10</c:v>
                </c:pt>
                <c:pt idx="4">
                  <c:v>15</c:v>
                </c:pt>
                <c:pt idx="5">
                  <c:v>17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E8-40BC-B8B3-66E8CEEADF72}"/>
            </c:ext>
          </c:extLst>
        </c:ser>
        <c:ser>
          <c:idx val="1"/>
          <c:order val="1"/>
          <c:tx>
            <c:strRef>
              <c:f>Feuil1!$B$23</c:f>
              <c:strCache>
                <c:ptCount val="1"/>
                <c:pt idx="0">
                  <c:v>Common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Feuil1!$C$21:$J$21</c:f>
              <c:strCache>
                <c:ptCount val="8"/>
                <c:pt idx="0">
                  <c:v>end IV </c:v>
                </c:pt>
                <c:pt idx="1">
                  <c:v>st. III</c:v>
                </c:pt>
                <c:pt idx="2">
                  <c:v>mi. III</c:v>
                </c:pt>
                <c:pt idx="3">
                  <c:v>end III</c:v>
                </c:pt>
                <c:pt idx="4">
                  <c:v>st. II</c:v>
                </c:pt>
                <c:pt idx="5">
                  <c:v>mi. II</c:v>
                </c:pt>
                <c:pt idx="6">
                  <c:v>end II</c:v>
                </c:pt>
                <c:pt idx="7">
                  <c:v>st. I</c:v>
                </c:pt>
              </c:strCache>
            </c:strRef>
          </c:cat>
          <c:val>
            <c:numRef>
              <c:f>Feuil1!$C$23:$J$23</c:f>
              <c:numCache>
                <c:formatCode>General</c:formatCode>
                <c:ptCount val="8"/>
                <c:pt idx="0">
                  <c:v>3</c:v>
                </c:pt>
                <c:pt idx="1">
                  <c:v>5</c:v>
                </c:pt>
                <c:pt idx="2">
                  <c:v>12</c:v>
                </c:pt>
                <c:pt idx="3">
                  <c:v>20</c:v>
                </c:pt>
                <c:pt idx="4">
                  <c:v>27</c:v>
                </c:pt>
                <c:pt idx="5">
                  <c:v>38</c:v>
                </c:pt>
                <c:pt idx="6">
                  <c:v>12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E8-40BC-B8B3-66E8CEEAD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993695"/>
        <c:axId val="82994655"/>
      </c:barChart>
      <c:catAx>
        <c:axId val="82993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994655"/>
        <c:crosses val="autoZero"/>
        <c:auto val="1"/>
        <c:lblAlgn val="ctr"/>
        <c:lblOffset val="100"/>
        <c:noMultiLvlLbl val="0"/>
      </c:catAx>
      <c:valAx>
        <c:axId val="82994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993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48130-8C99-48AE-BA3A-DF43E262C716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A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B681F-B238-4EE9-B146-F9F551C8F120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97111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81566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23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9996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E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4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2694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5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87063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6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893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7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3502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  <a:p>
            <a:endParaRPr lang="en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9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39637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10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2405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12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12912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B681F-B238-4EE9-B146-F9F551C8F120}" type="slidenum">
              <a:rPr lang="en-AE" smtClean="0"/>
              <a:t>16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5631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1177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0496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0145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6734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89326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8649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3323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5502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6398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3307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5041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E93CE-4C26-4DA5-A2C0-44A47A8000B0}" type="datetimeFigureOut">
              <a:rPr lang="en-AE" smtClean="0"/>
              <a:t>18/04/2023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567DD-19C4-4582-B036-825D06B8E3EE}" type="slidenum">
              <a:rPr lang="en-AE" smtClean="0"/>
              <a:t>‹N°›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15479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F4AF23E-DDBE-8748-C127-29D08F8B3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69" t="13778" r="20322" b="51407"/>
          <a:stretch/>
        </p:blipFill>
        <p:spPr>
          <a:xfrm>
            <a:off x="2327366" y="166967"/>
            <a:ext cx="7219406" cy="64263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95EF716-4CFC-B9ED-BDA9-838D59673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636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A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Uncommon Hellenistic Names along the Passageways of Gods, Kings, and Peoples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01BEF0-748A-F65B-B115-F79155F75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644198"/>
            <a:ext cx="9144000" cy="1655762"/>
          </a:xfrm>
        </p:spPr>
        <p:txBody>
          <a:bodyPr/>
          <a:lstStyle/>
          <a:p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Nicolaas Emile P. Verhelst, MA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83020D-2671-C6F4-62F5-C5033A8A3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489"/>
            <a:ext cx="2416036" cy="120801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6A64F5-A67A-890F-C858-BBE6D31D2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061" y="5644198"/>
            <a:ext cx="2532939" cy="120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3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DE1C2B7-42B1-4E5F-1D9F-9C18AA4F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A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 origin </a:t>
            </a: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A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A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istribution</a:t>
            </a:r>
          </a:p>
        </p:txBody>
      </p:sp>
      <p:pic>
        <p:nvPicPr>
          <p:cNvPr id="18" name="Picture 17" descr="Arial view of a river, dam and lake">
            <a:extLst>
              <a:ext uri="{FF2B5EF4-FFF2-40B4-BE49-F238E27FC236}">
                <a16:creationId xmlns:a16="http://schemas.microsoft.com/office/drawing/2014/main" id="{5DDDE9B8-CA48-950B-D3A6-D33372B4E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3" r="534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8C3A7F1-8444-467E-EC31-45DC7BE67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Hellenic World (Greece, Asia Minor, Magna Graecia, Cyrenaica)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Hellenistic Egypt (Egypt,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Sinaï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Sudan)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Dialectal varia</a:t>
            </a:r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(AV / LV)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LGPN-Ling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 conquest (AT / LT)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Substrates &amp; patterns</a:t>
            </a:r>
          </a:p>
          <a:p>
            <a:endParaRPr lang="en-A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84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FFB7DAF4-8AFA-D559-D849-6D93800FB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DA6EE6B-A8F8-7567-95CF-D824AD26A50E}"/>
              </a:ext>
            </a:extLst>
          </p:cNvPr>
          <p:cNvSpPr/>
          <p:nvPr/>
        </p:nvSpPr>
        <p:spPr>
          <a:xfrm rot="19243246">
            <a:off x="5866068" y="4197225"/>
            <a:ext cx="1977194" cy="21547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A5F5311-ED61-9D95-17E4-735BC620ABF0}"/>
              </a:ext>
            </a:extLst>
          </p:cNvPr>
          <p:cNvSpPr/>
          <p:nvPr/>
        </p:nvSpPr>
        <p:spPr>
          <a:xfrm>
            <a:off x="2113005" y="3113903"/>
            <a:ext cx="877330" cy="51898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72CB910-D22C-684A-3097-8CF15331247A}"/>
              </a:ext>
            </a:extLst>
          </p:cNvPr>
          <p:cNvSpPr/>
          <p:nvPr/>
        </p:nvSpPr>
        <p:spPr>
          <a:xfrm rot="19222561">
            <a:off x="3383902" y="2496518"/>
            <a:ext cx="700896" cy="186496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6C58131-3115-D511-9857-F55459D7C1B6}"/>
              </a:ext>
            </a:extLst>
          </p:cNvPr>
          <p:cNvSpPr/>
          <p:nvPr/>
        </p:nvSpPr>
        <p:spPr>
          <a:xfrm>
            <a:off x="6413157" y="1668162"/>
            <a:ext cx="1285102" cy="9885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F64389-0034-E443-CDB8-4D88CAD98D47}"/>
              </a:ext>
            </a:extLst>
          </p:cNvPr>
          <p:cNvSpPr/>
          <p:nvPr/>
        </p:nvSpPr>
        <p:spPr>
          <a:xfrm>
            <a:off x="8141632" y="0"/>
            <a:ext cx="1445740" cy="49427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6D2308-4557-4D23-B4AE-EBEAC6BA906F}"/>
              </a:ext>
            </a:extLst>
          </p:cNvPr>
          <p:cNvSpPr/>
          <p:nvPr/>
        </p:nvSpPr>
        <p:spPr>
          <a:xfrm rot="2107222">
            <a:off x="2755557" y="3113903"/>
            <a:ext cx="494270" cy="31509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26587C-DEAB-26DA-1ADA-ABF4D5299041}"/>
              </a:ext>
            </a:extLst>
          </p:cNvPr>
          <p:cNvSpPr/>
          <p:nvPr/>
        </p:nvSpPr>
        <p:spPr>
          <a:xfrm>
            <a:off x="3138616" y="6400800"/>
            <a:ext cx="2957384" cy="65490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0063B4-1A8B-BAA6-CB7D-E742F920F364}"/>
              </a:ext>
            </a:extLst>
          </p:cNvPr>
          <p:cNvSpPr/>
          <p:nvPr/>
        </p:nvSpPr>
        <p:spPr>
          <a:xfrm>
            <a:off x="9322269" y="1668162"/>
            <a:ext cx="2053302" cy="348477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095C6F-8D70-DF41-B031-C9FC5C6991A4}"/>
              </a:ext>
            </a:extLst>
          </p:cNvPr>
          <p:cNvSpPr/>
          <p:nvPr/>
        </p:nvSpPr>
        <p:spPr>
          <a:xfrm>
            <a:off x="2709912" y="4188941"/>
            <a:ext cx="756726" cy="542085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94ED7D3-29B7-ADDB-9D75-BA1032F7CACF}"/>
              </a:ext>
            </a:extLst>
          </p:cNvPr>
          <p:cNvSpPr/>
          <p:nvPr/>
        </p:nvSpPr>
        <p:spPr>
          <a:xfrm rot="21277819">
            <a:off x="404372" y="292255"/>
            <a:ext cx="5581136" cy="167701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1E49481-7F55-A320-932E-34BFF9E6EF85}"/>
              </a:ext>
            </a:extLst>
          </p:cNvPr>
          <p:cNvCxnSpPr/>
          <p:nvPr/>
        </p:nvCxnSpPr>
        <p:spPr>
          <a:xfrm flipV="1">
            <a:off x="9382603" y="95323"/>
            <a:ext cx="566939" cy="7978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3D1C4F6-B664-FF3D-454C-0D72D992C095}"/>
              </a:ext>
            </a:extLst>
          </p:cNvPr>
          <p:cNvSpPr/>
          <p:nvPr/>
        </p:nvSpPr>
        <p:spPr>
          <a:xfrm>
            <a:off x="10515600" y="0"/>
            <a:ext cx="1676380" cy="59871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685B561-AA1B-33AE-FD5E-98A02EF1E8EF}"/>
              </a:ext>
            </a:extLst>
          </p:cNvPr>
          <p:cNvCxnSpPr/>
          <p:nvPr/>
        </p:nvCxnSpPr>
        <p:spPr>
          <a:xfrm>
            <a:off x="10515580" y="893217"/>
            <a:ext cx="1161693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95DA34E-5CB9-4D7C-4EA4-D157CB54F979}"/>
              </a:ext>
            </a:extLst>
          </p:cNvPr>
          <p:cNvSpPr/>
          <p:nvPr/>
        </p:nvSpPr>
        <p:spPr>
          <a:xfrm>
            <a:off x="2214381" y="4731026"/>
            <a:ext cx="877330" cy="9404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86980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3" grpId="0" animBg="1"/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DE1C2B7-42B1-4E5F-1D9F-9C18AA4F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5007428" cy="1800526"/>
          </a:xfrm>
        </p:spPr>
        <p:txBody>
          <a:bodyPr>
            <a:normAutofit/>
          </a:bodyPr>
          <a:lstStyle/>
          <a:p>
            <a:r>
              <a:rPr lang="en-AE" sz="4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 </a:t>
            </a:r>
            <a:r>
              <a:rPr lang="en-AE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AE" sz="4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rigin </a:t>
            </a:r>
            <a:r>
              <a:rPr lang="en-AE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AE" sz="4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r>
              <a:rPr lang="en-AE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AE" sz="41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istribution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8C3A7F1-8444-467E-EC31-45DC7BE67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4680856" cy="3553581"/>
          </a:xfrm>
        </p:spPr>
        <p:txBody>
          <a:bodyPr>
            <a:no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Euboea: all very uncommon names, likely no migration</a:t>
            </a:r>
          </a:p>
          <a:p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Phokis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very early and spread out migration</a:t>
            </a:r>
          </a:p>
          <a:p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Dodekanesos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early migration, Babylon and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Uruk</a:t>
            </a:r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Mysia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no migration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than just migration (26/54 names; 36/67 name bearers)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AFCF4FDF-93EA-4443-CE91-A75A5A04D6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6834178"/>
              </p:ext>
            </p:extLst>
          </p:nvPr>
        </p:nvGraphicFramePr>
        <p:xfrm>
          <a:off x="6726238" y="588963"/>
          <a:ext cx="3548062" cy="541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866907" imgH="8929060" progId="Word.Document.12">
                  <p:embed/>
                </p:oleObj>
              </mc:Choice>
              <mc:Fallback>
                <p:oleObj name="Document" r:id="rId3" imgW="5866907" imgH="892906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6238" y="588963"/>
                        <a:ext cx="3548062" cy="54149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900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34100BD-773A-4822-A05B-AEB7D41E9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17D444-6AAA-11C0-F82A-C5BCF873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context</a:t>
            </a:r>
            <a:endParaRPr lang="en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485962-F549-6748-71C5-BC57CBC03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Network Analysis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urban elites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raditional</a:t>
            </a:r>
            <a:endParaRPr lang="en-A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names (not Babylon)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urban elites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family names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ore variety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classes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ranking state officials 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Unclear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338" y="2015168"/>
            <a:ext cx="5283866" cy="4210442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06D721-2893-4BC0-C32C-C3530342A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7" t="6779" r="15198" b="3188"/>
          <a:stretch/>
        </p:blipFill>
        <p:spPr>
          <a:xfrm>
            <a:off x="6101338" y="1109128"/>
            <a:ext cx="5142335" cy="487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DE1C2B7-42B1-4E5F-1D9F-9C18AA4F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342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AE" sz="4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context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8C3A7F1-8444-467E-EC31-45DC7BE67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887" y="1628905"/>
            <a:ext cx="10515599" cy="4561198"/>
          </a:xfrm>
        </p:spPr>
        <p:txBody>
          <a:bodyPr>
            <a:normAutofit/>
          </a:bodyPr>
          <a:lstStyle/>
          <a:p>
            <a:pPr marL="3657600" lvl="8" indent="0">
              <a:buNone/>
            </a:pPr>
            <a:r>
              <a:rPr lang="en-AE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UN%			CC%</a:t>
            </a:r>
          </a:p>
          <a:p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 urban elites		12, 31			11, 90		</a:t>
            </a:r>
          </a:p>
          <a:p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urban elites		69, 23			80, 95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Babylonian name elements	26, 67			48, 39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A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nly</a:t>
            </a:r>
            <a:r>
              <a:rPr lang="en-A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Greek		42, 22			41, 93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Minor officials		31, 11			9, 68</a:t>
            </a:r>
          </a:p>
          <a:p>
            <a:r>
              <a:rPr lang="fr-BE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fr-B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classes		1, 54			2, 38</a:t>
            </a:r>
            <a:endParaRPr lang="en-A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ranking officials 	13, 85			9, 52</a:t>
            </a:r>
          </a:p>
          <a:p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Unclear			3, 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2, 38</a:t>
            </a:r>
          </a:p>
        </p:txBody>
      </p:sp>
    </p:spTree>
    <p:extLst>
      <p:ext uri="{BB962C8B-B14F-4D97-AF65-F5344CB8AC3E}">
        <p14:creationId xmlns:p14="http://schemas.microsoft.com/office/powerpoint/2010/main" val="251385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AA866F0E-F54B-4BF5-8A88-7D97BD45F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229EC50-E910-4AE2-9EEA-604A81EF6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1221 w 12192000"/>
              <a:gd name="connsiteY0" fmla="*/ 2015186 h 6858000"/>
              <a:gd name="connsiteX1" fmla="*/ 6907857 w 12192000"/>
              <a:gd name="connsiteY1" fmla="*/ 2033351 h 6858000"/>
              <a:gd name="connsiteX2" fmla="*/ 7093700 w 12192000"/>
              <a:gd name="connsiteY2" fmla="*/ 2101457 h 6858000"/>
              <a:gd name="connsiteX3" fmla="*/ 6803079 w 12192000"/>
              <a:gd name="connsiteY3" fmla="*/ 2065612 h 6858000"/>
              <a:gd name="connsiteX4" fmla="*/ 6798115 w 12192000"/>
              <a:gd name="connsiteY4" fmla="*/ 2088772 h 6858000"/>
              <a:gd name="connsiteX5" fmla="*/ 7128167 w 12192000"/>
              <a:gd name="connsiteY5" fmla="*/ 2176455 h 6858000"/>
              <a:gd name="connsiteX6" fmla="*/ 7098663 w 12192000"/>
              <a:gd name="connsiteY6" fmla="*/ 2189968 h 6858000"/>
              <a:gd name="connsiteX7" fmla="*/ 6923298 w 12192000"/>
              <a:gd name="connsiteY7" fmla="*/ 2156052 h 6858000"/>
              <a:gd name="connsiteX8" fmla="*/ 6888004 w 12192000"/>
              <a:gd name="connsiteY8" fmla="*/ 2164875 h 6858000"/>
              <a:gd name="connsiteX9" fmla="*/ 6905375 w 12192000"/>
              <a:gd name="connsiteY9" fmla="*/ 2205958 h 6858000"/>
              <a:gd name="connsiteX10" fmla="*/ 6981477 w 12192000"/>
              <a:gd name="connsiteY10" fmla="*/ 2221951 h 6858000"/>
              <a:gd name="connsiteX11" fmla="*/ 7100043 w 12192000"/>
              <a:gd name="connsiteY11" fmla="*/ 2318459 h 6858000"/>
              <a:gd name="connsiteX12" fmla="*/ 6920540 w 12192000"/>
              <a:gd name="connsiteY12" fmla="*/ 2306877 h 6858000"/>
              <a:gd name="connsiteX13" fmla="*/ 6888831 w 12192000"/>
              <a:gd name="connsiteY13" fmla="*/ 2330314 h 6858000"/>
              <a:gd name="connsiteX14" fmla="*/ 6876698 w 12192000"/>
              <a:gd name="connsiteY14" fmla="*/ 2360645 h 6858000"/>
              <a:gd name="connsiteX15" fmla="*/ 6807214 w 12192000"/>
              <a:gd name="connsiteY15" fmla="*/ 2385736 h 6858000"/>
              <a:gd name="connsiteX16" fmla="*/ 6916405 w 12192000"/>
              <a:gd name="connsiteY16" fmla="*/ 2413862 h 6858000"/>
              <a:gd name="connsiteX17" fmla="*/ 6799770 w 12192000"/>
              <a:gd name="connsiteY17" fmla="*/ 2413862 h 6858000"/>
              <a:gd name="connsiteX18" fmla="*/ 6665762 w 12192000"/>
              <a:gd name="connsiteY18" fmla="*/ 2394561 h 6858000"/>
              <a:gd name="connsiteX19" fmla="*/ 6522933 w 12192000"/>
              <a:gd name="connsiteY19" fmla="*/ 2400626 h 6858000"/>
              <a:gd name="connsiteX20" fmla="*/ 6237275 w 12192000"/>
              <a:gd name="connsiteY20" fmla="*/ 2365057 h 6858000"/>
              <a:gd name="connsiteX21" fmla="*/ 6101338 w 12192000"/>
              <a:gd name="connsiteY21" fmla="*/ 2367538 h 6858000"/>
              <a:gd name="connsiteX22" fmla="*/ 6857121 w 12192000"/>
              <a:gd name="connsiteY22" fmla="*/ 2606875 h 6858000"/>
              <a:gd name="connsiteX23" fmla="*/ 6818519 w 12192000"/>
              <a:gd name="connsiteY23" fmla="*/ 2659539 h 6858000"/>
              <a:gd name="connsiteX24" fmla="*/ 6976790 w 12192000"/>
              <a:gd name="connsiteY24" fmla="*/ 2716892 h 6858000"/>
              <a:gd name="connsiteX25" fmla="*/ 7015669 w 12192000"/>
              <a:gd name="connsiteY25" fmla="*/ 2773693 h 6858000"/>
              <a:gd name="connsiteX26" fmla="*/ 6966864 w 12192000"/>
              <a:gd name="connsiteY26" fmla="*/ 2768730 h 6858000"/>
              <a:gd name="connsiteX27" fmla="*/ 6924953 w 12192000"/>
              <a:gd name="connsiteY27" fmla="*/ 2779483 h 6858000"/>
              <a:gd name="connsiteX28" fmla="*/ 6942323 w 12192000"/>
              <a:gd name="connsiteY28" fmla="*/ 2851726 h 6858000"/>
              <a:gd name="connsiteX29" fmla="*/ 7165943 w 12192000"/>
              <a:gd name="connsiteY29" fmla="*/ 2944924 h 6858000"/>
              <a:gd name="connsiteX30" fmla="*/ 7186071 w 12192000"/>
              <a:gd name="connsiteY30" fmla="*/ 2975254 h 6858000"/>
              <a:gd name="connsiteX31" fmla="*/ 7159325 w 12192000"/>
              <a:gd name="connsiteY31" fmla="*/ 2996762 h 6858000"/>
              <a:gd name="connsiteX32" fmla="*/ 7087082 w 12192000"/>
              <a:gd name="connsiteY32" fmla="*/ 3007790 h 6858000"/>
              <a:gd name="connsiteX33" fmla="*/ 7188276 w 12192000"/>
              <a:gd name="connsiteY33" fmla="*/ 3111191 h 6858000"/>
              <a:gd name="connsiteX34" fmla="*/ 7225225 w 12192000"/>
              <a:gd name="connsiteY34" fmla="*/ 3139866 h 6858000"/>
              <a:gd name="connsiteX35" fmla="*/ 7288368 w 12192000"/>
              <a:gd name="connsiteY35" fmla="*/ 3184260 h 6858000"/>
              <a:gd name="connsiteX36" fmla="*/ 7289471 w 12192000"/>
              <a:gd name="connsiteY36" fmla="*/ 3197771 h 6858000"/>
              <a:gd name="connsiteX37" fmla="*/ 7203442 w 12192000"/>
              <a:gd name="connsiteY37" fmla="*/ 3245472 h 6858000"/>
              <a:gd name="connsiteX38" fmla="*/ 7048205 w 12192000"/>
              <a:gd name="connsiteY38" fmla="*/ 3232512 h 6858000"/>
              <a:gd name="connsiteX39" fmla="*/ 7277614 w 12192000"/>
              <a:gd name="connsiteY39" fmla="*/ 3303652 h 6858000"/>
              <a:gd name="connsiteX40" fmla="*/ 6535066 w 12192000"/>
              <a:gd name="connsiteY40" fmla="*/ 3134077 h 6858000"/>
              <a:gd name="connsiteX41" fmla="*/ 6582492 w 12192000"/>
              <a:gd name="connsiteY41" fmla="*/ 3178469 h 6858000"/>
              <a:gd name="connsiteX42" fmla="*/ 6842233 w 12192000"/>
              <a:gd name="connsiteY42" fmla="*/ 3295379 h 6858000"/>
              <a:gd name="connsiteX43" fmla="*/ 6915853 w 12192000"/>
              <a:gd name="connsiteY43" fmla="*/ 3368725 h 6858000"/>
              <a:gd name="connsiteX44" fmla="*/ 6993058 w 12192000"/>
              <a:gd name="connsiteY44" fmla="*/ 3409257 h 6858000"/>
              <a:gd name="connsiteX45" fmla="*/ 7101421 w 12192000"/>
              <a:gd name="connsiteY45" fmla="*/ 3408430 h 6858000"/>
              <a:gd name="connsiteX46" fmla="*/ 7178350 w 12192000"/>
              <a:gd name="connsiteY46" fmla="*/ 3470746 h 6858000"/>
              <a:gd name="connsiteX47" fmla="*/ 7098112 w 12192000"/>
              <a:gd name="connsiteY47" fmla="*/ 3483982 h 6858000"/>
              <a:gd name="connsiteX48" fmla="*/ 7004088 w 12192000"/>
              <a:gd name="connsiteY48" fmla="*/ 3473780 h 6858000"/>
              <a:gd name="connsiteX49" fmla="*/ 6801147 w 12192000"/>
              <a:gd name="connsiteY49" fmla="*/ 3477087 h 6858000"/>
              <a:gd name="connsiteX50" fmla="*/ 6684788 w 12192000"/>
              <a:gd name="connsiteY50" fmla="*/ 3489220 h 6858000"/>
              <a:gd name="connsiteX51" fmla="*/ 6417328 w 12192000"/>
              <a:gd name="connsiteY51" fmla="*/ 3468539 h 6858000"/>
              <a:gd name="connsiteX52" fmla="*/ 6433045 w 12192000"/>
              <a:gd name="connsiteY52" fmla="*/ 3521481 h 6858000"/>
              <a:gd name="connsiteX53" fmla="*/ 6423117 w 12192000"/>
              <a:gd name="connsiteY53" fmla="*/ 3567527 h 6858000"/>
              <a:gd name="connsiteX54" fmla="*/ 6419258 w 12192000"/>
              <a:gd name="connsiteY54" fmla="*/ 3667620 h 6858000"/>
              <a:gd name="connsiteX55" fmla="*/ 6421740 w 12192000"/>
              <a:gd name="connsiteY55" fmla="*/ 3683888 h 6858000"/>
              <a:gd name="connsiteX56" fmla="*/ 6361906 w 12192000"/>
              <a:gd name="connsiteY56" fmla="*/ 3694366 h 6858000"/>
              <a:gd name="connsiteX57" fmla="*/ 6718429 w 12192000"/>
              <a:gd name="connsiteY57" fmla="*/ 3902544 h 6858000"/>
              <a:gd name="connsiteX58" fmla="*/ 6480195 w 12192000"/>
              <a:gd name="connsiteY58" fmla="*/ 3849603 h 6858000"/>
              <a:gd name="connsiteX59" fmla="*/ 6447934 w 12192000"/>
              <a:gd name="connsiteY59" fmla="*/ 3937011 h 6858000"/>
              <a:gd name="connsiteX60" fmla="*/ 6559882 w 12192000"/>
              <a:gd name="connsiteY60" fmla="*/ 4014767 h 6858000"/>
              <a:gd name="connsiteX61" fmla="*/ 6601241 w 12192000"/>
              <a:gd name="connsiteY61" fmla="*/ 4168626 h 6858000"/>
              <a:gd name="connsiteX62" fmla="*/ 6581113 w 12192000"/>
              <a:gd name="connsiteY62" fmla="*/ 4309250 h 6858000"/>
              <a:gd name="connsiteX63" fmla="*/ 6533136 w 12192000"/>
              <a:gd name="connsiteY63" fmla="*/ 4353918 h 6858000"/>
              <a:gd name="connsiteX64" fmla="*/ 6463651 w 12192000"/>
              <a:gd name="connsiteY64" fmla="*/ 4434156 h 6858000"/>
              <a:gd name="connsiteX65" fmla="*/ 6420637 w 12192000"/>
              <a:gd name="connsiteY65" fmla="*/ 4483787 h 6858000"/>
              <a:gd name="connsiteX66" fmla="*/ 6271190 w 12192000"/>
              <a:gd name="connsiteY66" fmla="*/ 4464487 h 6858000"/>
              <a:gd name="connsiteX67" fmla="*/ 6470545 w 12192000"/>
              <a:gd name="connsiteY67" fmla="*/ 4590498 h 6858000"/>
              <a:gd name="connsiteX68" fmla="*/ 6308965 w 12192000"/>
              <a:gd name="connsiteY68" fmla="*/ 4574780 h 6858000"/>
              <a:gd name="connsiteX69" fmla="*/ 6256301 w 12192000"/>
              <a:gd name="connsiteY69" fmla="*/ 4583603 h 6858000"/>
              <a:gd name="connsiteX70" fmla="*/ 6286354 w 12192000"/>
              <a:gd name="connsiteY70" fmla="*/ 4624412 h 6858000"/>
              <a:gd name="connsiteX71" fmla="*/ 6404920 w 12192000"/>
              <a:gd name="connsiteY71" fmla="*/ 4693621 h 6858000"/>
              <a:gd name="connsiteX72" fmla="*/ 6649220 w 12192000"/>
              <a:gd name="connsiteY72" fmla="*/ 4881120 h 6858000"/>
              <a:gd name="connsiteX73" fmla="*/ 6412640 w 12192000"/>
              <a:gd name="connsiteY73" fmla="*/ 4795092 h 6858000"/>
              <a:gd name="connsiteX74" fmla="*/ 6661902 w 12192000"/>
              <a:gd name="connsiteY74" fmla="*/ 4987828 h 6858000"/>
              <a:gd name="connsiteX75" fmla="*/ 6717325 w 12192000"/>
              <a:gd name="connsiteY75" fmla="*/ 5051798 h 6858000"/>
              <a:gd name="connsiteX76" fmla="*/ 6829272 w 12192000"/>
              <a:gd name="connsiteY76" fmla="*/ 5210619 h 6858000"/>
              <a:gd name="connsiteX77" fmla="*/ 6823757 w 12192000"/>
              <a:gd name="connsiteY77" fmla="*/ 5228542 h 6858000"/>
              <a:gd name="connsiteX78" fmla="*/ 6694439 w 12192000"/>
              <a:gd name="connsiteY78" fmla="*/ 5202899 h 6858000"/>
              <a:gd name="connsiteX79" fmla="*/ 6862085 w 12192000"/>
              <a:gd name="connsiteY79" fmla="*/ 5336355 h 6858000"/>
              <a:gd name="connsiteX80" fmla="*/ 7035246 w 12192000"/>
              <a:gd name="connsiteY80" fmla="*/ 5438926 h 6858000"/>
              <a:gd name="connsiteX81" fmla="*/ 6912268 w 12192000"/>
              <a:gd name="connsiteY81" fmla="*/ 5423210 h 6858000"/>
              <a:gd name="connsiteX82" fmla="*/ 6743244 w 12192000"/>
              <a:gd name="connsiteY82" fmla="*/ 5364479 h 6858000"/>
              <a:gd name="connsiteX83" fmla="*/ 6684513 w 12192000"/>
              <a:gd name="connsiteY83" fmla="*/ 5386538 h 6858000"/>
              <a:gd name="connsiteX84" fmla="*/ 6844713 w 12192000"/>
              <a:gd name="connsiteY84" fmla="*/ 5483595 h 6858000"/>
              <a:gd name="connsiteX85" fmla="*/ 6936533 w 12192000"/>
              <a:gd name="connsiteY85" fmla="*/ 5528541 h 6858000"/>
              <a:gd name="connsiteX86" fmla="*/ 6973204 w 12192000"/>
              <a:gd name="connsiteY86" fmla="*/ 5563007 h 6858000"/>
              <a:gd name="connsiteX87" fmla="*/ 7077983 w 12192000"/>
              <a:gd name="connsiteY87" fmla="*/ 5685983 h 6858000"/>
              <a:gd name="connsiteX88" fmla="*/ 7385702 w 12192000"/>
              <a:gd name="connsiteY88" fmla="*/ 5820265 h 6858000"/>
              <a:gd name="connsiteX89" fmla="*/ 7673565 w 12192000"/>
              <a:gd name="connsiteY89" fmla="*/ 5987085 h 6858000"/>
              <a:gd name="connsiteX90" fmla="*/ 7898289 w 12192000"/>
              <a:gd name="connsiteY90" fmla="*/ 6091035 h 6858000"/>
              <a:gd name="connsiteX91" fmla="*/ 8466299 w 12192000"/>
              <a:gd name="connsiteY91" fmla="*/ 6224765 h 6858000"/>
              <a:gd name="connsiteX92" fmla="*/ 10620599 w 12192000"/>
              <a:gd name="connsiteY92" fmla="*/ 5317605 h 6858000"/>
              <a:gd name="connsiteX93" fmla="*/ 10647894 w 12192000"/>
              <a:gd name="connsiteY93" fmla="*/ 5290581 h 6858000"/>
              <a:gd name="connsiteX94" fmla="*/ 10752398 w 12192000"/>
              <a:gd name="connsiteY94" fmla="*/ 5188838 h 6858000"/>
              <a:gd name="connsiteX95" fmla="*/ 10841186 w 12192000"/>
              <a:gd name="connsiteY95" fmla="*/ 5097293 h 6858000"/>
              <a:gd name="connsiteX96" fmla="*/ 10794861 w 12192000"/>
              <a:gd name="connsiteY96" fmla="*/ 5066412 h 6858000"/>
              <a:gd name="connsiteX97" fmla="*/ 10857454 w 12192000"/>
              <a:gd name="connsiteY97" fmla="*/ 4979004 h 6858000"/>
              <a:gd name="connsiteX98" fmla="*/ 11056532 w 12192000"/>
              <a:gd name="connsiteY98" fmla="*/ 4709613 h 6858000"/>
              <a:gd name="connsiteX99" fmla="*/ 11143939 w 12192000"/>
              <a:gd name="connsiteY99" fmla="*/ 4650332 h 6858000"/>
              <a:gd name="connsiteX100" fmla="*/ 11250372 w 12192000"/>
              <a:gd name="connsiteY100" fmla="*/ 4501160 h 6858000"/>
              <a:gd name="connsiteX101" fmla="*/ 11265538 w 12192000"/>
              <a:gd name="connsiteY101" fmla="*/ 4466694 h 6858000"/>
              <a:gd name="connsiteX102" fmla="*/ 11243755 w 12192000"/>
              <a:gd name="connsiteY102" fmla="*/ 4422850 h 6858000"/>
              <a:gd name="connsiteX103" fmla="*/ 11227486 w 12192000"/>
              <a:gd name="connsiteY103" fmla="*/ 4378734 h 6858000"/>
              <a:gd name="connsiteX104" fmla="*/ 11248718 w 12192000"/>
              <a:gd name="connsiteY104" fmla="*/ 4365774 h 6858000"/>
              <a:gd name="connsiteX105" fmla="*/ 11385204 w 12192000"/>
              <a:gd name="connsiteY105" fmla="*/ 4343440 h 6858000"/>
              <a:gd name="connsiteX106" fmla="*/ 11306070 w 12192000"/>
              <a:gd name="connsiteY106" fmla="*/ 4259618 h 6858000"/>
              <a:gd name="connsiteX107" fmla="*/ 11166550 w 12192000"/>
              <a:gd name="connsiteY107" fmla="*/ 4134711 h 6858000"/>
              <a:gd name="connsiteX108" fmla="*/ 11103130 w 12192000"/>
              <a:gd name="connsiteY108" fmla="*/ 4045924 h 6858000"/>
              <a:gd name="connsiteX109" fmla="*/ 11095686 w 12192000"/>
              <a:gd name="connsiteY109" fmla="*/ 3966514 h 6858000"/>
              <a:gd name="connsiteX110" fmla="*/ 10971054 w 12192000"/>
              <a:gd name="connsiteY110" fmla="*/ 3919640 h 6858000"/>
              <a:gd name="connsiteX111" fmla="*/ 11088241 w 12192000"/>
              <a:gd name="connsiteY111" fmla="*/ 3751718 h 6858000"/>
              <a:gd name="connsiteX112" fmla="*/ 11100098 w 12192000"/>
              <a:gd name="connsiteY112" fmla="*/ 3716977 h 6858000"/>
              <a:gd name="connsiteX113" fmla="*/ 11029786 w 12192000"/>
              <a:gd name="connsiteY113" fmla="*/ 3592621 h 6858000"/>
              <a:gd name="connsiteX114" fmla="*/ 11018206 w 12192000"/>
              <a:gd name="connsiteY114" fmla="*/ 3572767 h 6858000"/>
              <a:gd name="connsiteX115" fmla="*/ 10992287 w 12192000"/>
              <a:gd name="connsiteY115" fmla="*/ 3533061 h 6858000"/>
              <a:gd name="connsiteX116" fmla="*/ 10917838 w 12192000"/>
              <a:gd name="connsiteY116" fmla="*/ 3523410 h 6858000"/>
              <a:gd name="connsiteX117" fmla="*/ 10956441 w 12192000"/>
              <a:gd name="connsiteY117" fmla="*/ 3495287 h 6858000"/>
              <a:gd name="connsiteX118" fmla="*/ 11031442 w 12192000"/>
              <a:gd name="connsiteY118" fmla="*/ 3400159 h 6858000"/>
              <a:gd name="connsiteX119" fmla="*/ 10981533 w 12192000"/>
              <a:gd name="connsiteY119" fmla="*/ 3309166 h 6858000"/>
              <a:gd name="connsiteX120" fmla="*/ 10978225 w 12192000"/>
              <a:gd name="connsiteY120" fmla="*/ 3258982 h 6858000"/>
              <a:gd name="connsiteX121" fmla="*/ 11062322 w 12192000"/>
              <a:gd name="connsiteY121" fmla="*/ 3194737 h 6858000"/>
              <a:gd name="connsiteX122" fmla="*/ 11125742 w 12192000"/>
              <a:gd name="connsiteY122" fmla="*/ 3169370 h 6858000"/>
              <a:gd name="connsiteX123" fmla="*/ 11154968 w 12192000"/>
              <a:gd name="connsiteY123" fmla="*/ 3132974 h 6858000"/>
              <a:gd name="connsiteX124" fmla="*/ 11120502 w 12192000"/>
              <a:gd name="connsiteY124" fmla="*/ 3102642 h 6858000"/>
              <a:gd name="connsiteX125" fmla="*/ 10967470 w 12192000"/>
              <a:gd name="connsiteY125" fmla="*/ 3030401 h 6858000"/>
              <a:gd name="connsiteX126" fmla="*/ 11049914 w 12192000"/>
              <a:gd name="connsiteY126" fmla="*/ 2970015 h 6858000"/>
              <a:gd name="connsiteX127" fmla="*/ 10618944 w 12192000"/>
              <a:gd name="connsiteY127" fmla="*/ 2685183 h 6858000"/>
              <a:gd name="connsiteX128" fmla="*/ 10566830 w 12192000"/>
              <a:gd name="connsiteY128" fmla="*/ 2641617 h 6858000"/>
              <a:gd name="connsiteX129" fmla="*/ 10290271 w 12192000"/>
              <a:gd name="connsiteY129" fmla="*/ 2536011 h 6858000"/>
              <a:gd name="connsiteX130" fmla="*/ 10005715 w 12192000"/>
              <a:gd name="connsiteY130" fmla="*/ 2461288 h 6858000"/>
              <a:gd name="connsiteX131" fmla="*/ 10203414 w 12192000"/>
              <a:gd name="connsiteY131" fmla="*/ 2303568 h 6858000"/>
              <a:gd name="connsiteX132" fmla="*/ 9901487 w 12192000"/>
              <a:gd name="connsiteY132" fmla="*/ 2266895 h 6858000"/>
              <a:gd name="connsiteX133" fmla="*/ 9871984 w 12192000"/>
              <a:gd name="connsiteY133" fmla="*/ 2267999 h 6858000"/>
              <a:gd name="connsiteX134" fmla="*/ 9279158 w 12192000"/>
              <a:gd name="connsiteY134" fmla="*/ 2243734 h 6858000"/>
              <a:gd name="connsiteX135" fmla="*/ 8429350 w 12192000"/>
              <a:gd name="connsiteY135" fmla="*/ 2163219 h 6858000"/>
              <a:gd name="connsiteX136" fmla="*/ 7725955 w 12192000"/>
              <a:gd name="connsiteY136" fmla="*/ 2114967 h 6858000"/>
              <a:gd name="connsiteX137" fmla="*/ 6977065 w 12192000"/>
              <a:gd name="connsiteY137" fmla="*/ 2021218 h 6858000"/>
              <a:gd name="connsiteX138" fmla="*/ 6941221 w 12192000"/>
              <a:gd name="connsiteY138" fmla="*/ 201518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6941221" y="2015186"/>
                </a:moveTo>
                <a:cubicBezTo>
                  <a:pt x="6929158" y="2014876"/>
                  <a:pt x="6917508" y="2018599"/>
                  <a:pt x="6907857" y="2033351"/>
                </a:cubicBezTo>
                <a:cubicBezTo>
                  <a:pt x="6959143" y="2072228"/>
                  <a:pt x="7024491" y="2057614"/>
                  <a:pt x="7093700" y="2101457"/>
                </a:cubicBezTo>
                <a:cubicBezTo>
                  <a:pt x="6981202" y="2087669"/>
                  <a:pt x="6892139" y="2076639"/>
                  <a:pt x="6803079" y="2065612"/>
                </a:cubicBezTo>
                <a:cubicBezTo>
                  <a:pt x="6801424" y="2073332"/>
                  <a:pt x="6799770" y="2081052"/>
                  <a:pt x="6798115" y="2088772"/>
                </a:cubicBezTo>
                <a:cubicBezTo>
                  <a:pt x="6911993" y="2105040"/>
                  <a:pt x="7017322" y="2146951"/>
                  <a:pt x="7128167" y="2176455"/>
                </a:cubicBezTo>
                <a:cubicBezTo>
                  <a:pt x="7117964" y="2194655"/>
                  <a:pt x="7107764" y="2191070"/>
                  <a:pt x="7098663" y="2189968"/>
                </a:cubicBezTo>
                <a:cubicBezTo>
                  <a:pt x="7039381" y="2182798"/>
                  <a:pt x="6980099" y="2175629"/>
                  <a:pt x="6923298" y="2156052"/>
                </a:cubicBezTo>
                <a:cubicBezTo>
                  <a:pt x="6910614" y="2151639"/>
                  <a:pt x="6895172" y="2151639"/>
                  <a:pt x="6888004" y="2164875"/>
                </a:cubicBezTo>
                <a:cubicBezTo>
                  <a:pt x="6877801" y="2183625"/>
                  <a:pt x="6892414" y="2195758"/>
                  <a:pt x="6905375" y="2205958"/>
                </a:cubicBezTo>
                <a:cubicBezTo>
                  <a:pt x="6927985" y="2223606"/>
                  <a:pt x="6955282" y="2218643"/>
                  <a:pt x="6981477" y="2221951"/>
                </a:cubicBezTo>
                <a:cubicBezTo>
                  <a:pt x="7051237" y="2230499"/>
                  <a:pt x="7084601" y="2257245"/>
                  <a:pt x="7100043" y="2318459"/>
                </a:cubicBezTo>
                <a:cubicBezTo>
                  <a:pt x="7038829" y="2293642"/>
                  <a:pt x="6979822" y="2324249"/>
                  <a:pt x="6920540" y="2306877"/>
                </a:cubicBezTo>
                <a:cubicBezTo>
                  <a:pt x="6905099" y="2302466"/>
                  <a:pt x="6880559" y="2309083"/>
                  <a:pt x="6888831" y="2330314"/>
                </a:cubicBezTo>
                <a:cubicBezTo>
                  <a:pt x="6896552" y="2350168"/>
                  <a:pt x="6922195" y="2364505"/>
                  <a:pt x="6876698" y="2360645"/>
                </a:cubicBezTo>
                <a:cubicBezTo>
                  <a:pt x="6844163" y="2357887"/>
                  <a:pt x="6780468" y="2380223"/>
                  <a:pt x="6807214" y="2385736"/>
                </a:cubicBezTo>
                <a:cubicBezTo>
                  <a:pt x="6840853" y="2392631"/>
                  <a:pt x="6873666" y="2402557"/>
                  <a:pt x="6916405" y="2413862"/>
                </a:cubicBezTo>
                <a:cubicBezTo>
                  <a:pt x="6869254" y="2432335"/>
                  <a:pt x="6835338" y="2428475"/>
                  <a:pt x="6799770" y="2413862"/>
                </a:cubicBezTo>
                <a:cubicBezTo>
                  <a:pt x="6756756" y="2396214"/>
                  <a:pt x="6700781" y="2374708"/>
                  <a:pt x="6665762" y="2394561"/>
                </a:cubicBezTo>
                <a:cubicBezTo>
                  <a:pt x="6613373" y="2424340"/>
                  <a:pt x="6569807" y="2405589"/>
                  <a:pt x="6522933" y="2400626"/>
                </a:cubicBezTo>
                <a:cubicBezTo>
                  <a:pt x="6427531" y="2390424"/>
                  <a:pt x="6332953" y="2373328"/>
                  <a:pt x="6237275" y="2365057"/>
                </a:cubicBezTo>
                <a:cubicBezTo>
                  <a:pt x="6198948" y="2361748"/>
                  <a:pt x="6157588" y="2346032"/>
                  <a:pt x="6101338" y="2367538"/>
                </a:cubicBezTo>
                <a:cubicBezTo>
                  <a:pt x="6356116" y="2477556"/>
                  <a:pt x="6629642" y="2470664"/>
                  <a:pt x="6857121" y="2606875"/>
                </a:cubicBezTo>
                <a:cubicBezTo>
                  <a:pt x="6847471" y="2619834"/>
                  <a:pt x="6798391" y="2656782"/>
                  <a:pt x="6818519" y="2659539"/>
                </a:cubicBezTo>
                <a:cubicBezTo>
                  <a:pt x="6875044" y="2667537"/>
                  <a:pt x="6925227" y="2694558"/>
                  <a:pt x="6976790" y="2716892"/>
                </a:cubicBezTo>
                <a:cubicBezTo>
                  <a:pt x="6999125" y="2726543"/>
                  <a:pt x="7026146" y="2739227"/>
                  <a:pt x="7015669" y="2773693"/>
                </a:cubicBezTo>
                <a:cubicBezTo>
                  <a:pt x="6996642" y="2783343"/>
                  <a:pt x="6982580" y="2769833"/>
                  <a:pt x="6966864" y="2768730"/>
                </a:cubicBezTo>
                <a:cubicBezTo>
                  <a:pt x="6950871" y="2767628"/>
                  <a:pt x="6915025" y="2774796"/>
                  <a:pt x="6924953" y="2779483"/>
                </a:cubicBezTo>
                <a:cubicBezTo>
                  <a:pt x="6970172" y="2800715"/>
                  <a:pt x="6888831" y="2851726"/>
                  <a:pt x="6942323" y="2851726"/>
                </a:cubicBezTo>
                <a:cubicBezTo>
                  <a:pt x="7031937" y="2852001"/>
                  <a:pt x="7079638" y="2942441"/>
                  <a:pt x="7165943" y="2944924"/>
                </a:cubicBezTo>
                <a:cubicBezTo>
                  <a:pt x="7179728" y="2945198"/>
                  <a:pt x="7186346" y="2961191"/>
                  <a:pt x="7186071" y="2975254"/>
                </a:cubicBezTo>
                <a:cubicBezTo>
                  <a:pt x="7186071" y="2992074"/>
                  <a:pt x="7173387" y="2995107"/>
                  <a:pt x="7159325" y="2996762"/>
                </a:cubicBezTo>
                <a:cubicBezTo>
                  <a:pt x="7137817" y="2999242"/>
                  <a:pt x="7115483" y="2975254"/>
                  <a:pt x="7087082" y="3007790"/>
                </a:cubicBezTo>
                <a:cubicBezTo>
                  <a:pt x="7138094" y="3026815"/>
                  <a:pt x="7189103" y="3045842"/>
                  <a:pt x="7188276" y="3111191"/>
                </a:cubicBezTo>
                <a:cubicBezTo>
                  <a:pt x="7188001" y="3128836"/>
                  <a:pt x="7209232" y="3135454"/>
                  <a:pt x="7225225" y="3139866"/>
                </a:cubicBezTo>
                <a:cubicBezTo>
                  <a:pt x="7251696" y="3147036"/>
                  <a:pt x="7274028" y="3159720"/>
                  <a:pt x="7288368" y="3184260"/>
                </a:cubicBezTo>
                <a:cubicBezTo>
                  <a:pt x="7288092" y="3188948"/>
                  <a:pt x="7287816" y="3193910"/>
                  <a:pt x="7289471" y="3197771"/>
                </a:cubicBezTo>
                <a:cubicBezTo>
                  <a:pt x="7284784" y="3257053"/>
                  <a:pt x="7246181" y="3255398"/>
                  <a:pt x="7203442" y="3245472"/>
                </a:cubicBezTo>
                <a:cubicBezTo>
                  <a:pt x="7152432" y="3233340"/>
                  <a:pt x="7101973" y="3211281"/>
                  <a:pt x="7048205" y="3232512"/>
                </a:cubicBezTo>
                <a:cubicBezTo>
                  <a:pt x="7124032" y="3260913"/>
                  <a:pt x="7206475" y="3263118"/>
                  <a:pt x="7277614" y="3303652"/>
                </a:cubicBezTo>
                <a:cubicBezTo>
                  <a:pt x="7017322" y="3311097"/>
                  <a:pt x="6787361" y="3183155"/>
                  <a:pt x="6535066" y="3134077"/>
                </a:cubicBezTo>
                <a:cubicBezTo>
                  <a:pt x="6543614" y="3166887"/>
                  <a:pt x="6564017" y="3173505"/>
                  <a:pt x="6582492" y="3178469"/>
                </a:cubicBezTo>
                <a:cubicBezTo>
                  <a:pt x="6675690" y="3203286"/>
                  <a:pt x="6757305" y="3252642"/>
                  <a:pt x="6842233" y="3295379"/>
                </a:cubicBezTo>
                <a:cubicBezTo>
                  <a:pt x="6877249" y="3313026"/>
                  <a:pt x="6902618" y="3330674"/>
                  <a:pt x="6915853" y="3368725"/>
                </a:cubicBezTo>
                <a:cubicBezTo>
                  <a:pt x="6927710" y="3403192"/>
                  <a:pt x="6950596" y="3419185"/>
                  <a:pt x="6993058" y="3409257"/>
                </a:cubicBezTo>
                <a:cubicBezTo>
                  <a:pt x="7027524" y="3400985"/>
                  <a:pt x="7065299" y="3405397"/>
                  <a:pt x="7101421" y="3408430"/>
                </a:cubicBezTo>
                <a:cubicBezTo>
                  <a:pt x="7143057" y="3411739"/>
                  <a:pt x="7189655" y="3450618"/>
                  <a:pt x="7178350" y="3470746"/>
                </a:cubicBezTo>
                <a:cubicBezTo>
                  <a:pt x="7159050" y="3504937"/>
                  <a:pt x="7126789" y="3487842"/>
                  <a:pt x="7098112" y="3483982"/>
                </a:cubicBezTo>
                <a:cubicBezTo>
                  <a:pt x="7065575" y="3479295"/>
                  <a:pt x="7005191" y="3469643"/>
                  <a:pt x="7004088" y="3473780"/>
                </a:cubicBezTo>
                <a:cubicBezTo>
                  <a:pt x="6982854" y="3559532"/>
                  <a:pt x="6833408" y="3484809"/>
                  <a:pt x="6801147" y="3477087"/>
                </a:cubicBezTo>
                <a:cubicBezTo>
                  <a:pt x="6760891" y="3467437"/>
                  <a:pt x="6723115" y="3485085"/>
                  <a:pt x="6684788" y="3489220"/>
                </a:cubicBezTo>
                <a:cubicBezTo>
                  <a:pt x="6650597" y="3493080"/>
                  <a:pt x="6457309" y="3504937"/>
                  <a:pt x="6417328" y="3468539"/>
                </a:cubicBezTo>
                <a:cubicBezTo>
                  <a:pt x="6411813" y="3496940"/>
                  <a:pt x="6423393" y="3508521"/>
                  <a:pt x="6433045" y="3521481"/>
                </a:cubicBezTo>
                <a:cubicBezTo>
                  <a:pt x="6446556" y="3539954"/>
                  <a:pt x="6448762" y="3552914"/>
                  <a:pt x="6423117" y="3567527"/>
                </a:cubicBezTo>
                <a:cubicBezTo>
                  <a:pt x="6350049" y="3609441"/>
                  <a:pt x="6351153" y="3610818"/>
                  <a:pt x="6419258" y="3667620"/>
                </a:cubicBezTo>
                <a:cubicBezTo>
                  <a:pt x="6422568" y="3670100"/>
                  <a:pt x="6421188" y="3678373"/>
                  <a:pt x="6421740" y="3683888"/>
                </a:cubicBezTo>
                <a:cubicBezTo>
                  <a:pt x="6403817" y="3692711"/>
                  <a:pt x="6382861" y="3670652"/>
                  <a:pt x="6361906" y="3694366"/>
                </a:cubicBezTo>
                <a:cubicBezTo>
                  <a:pt x="6453173" y="3798591"/>
                  <a:pt x="6592418" y="3824234"/>
                  <a:pt x="6718429" y="3902544"/>
                </a:cubicBezTo>
                <a:cubicBezTo>
                  <a:pt x="6616407" y="3928462"/>
                  <a:pt x="6555194" y="3838022"/>
                  <a:pt x="6480195" y="3849603"/>
                </a:cubicBezTo>
                <a:cubicBezTo>
                  <a:pt x="6442696" y="3878004"/>
                  <a:pt x="6554091" y="3923499"/>
                  <a:pt x="6447934" y="3937011"/>
                </a:cubicBezTo>
                <a:cubicBezTo>
                  <a:pt x="6493983" y="3961826"/>
                  <a:pt x="6528173" y="3986089"/>
                  <a:pt x="6559882" y="4014767"/>
                </a:cubicBezTo>
                <a:cubicBezTo>
                  <a:pt x="6616407" y="4066053"/>
                  <a:pt x="6627437" y="4099693"/>
                  <a:pt x="6601241" y="4168626"/>
                </a:cubicBezTo>
                <a:cubicBezTo>
                  <a:pt x="6584145" y="4213846"/>
                  <a:pt x="6559054" y="4255483"/>
                  <a:pt x="6581113" y="4309250"/>
                </a:cubicBezTo>
                <a:cubicBezTo>
                  <a:pt x="6596553" y="4346198"/>
                  <a:pt x="6590487" y="4370461"/>
                  <a:pt x="6533136" y="4353918"/>
                </a:cubicBezTo>
                <a:cubicBezTo>
                  <a:pt x="6471372" y="4336270"/>
                  <a:pt x="6448211" y="4369358"/>
                  <a:pt x="6463651" y="4434156"/>
                </a:cubicBezTo>
                <a:cubicBezTo>
                  <a:pt x="6473577" y="4475792"/>
                  <a:pt x="6463099" y="4488475"/>
                  <a:pt x="6420637" y="4483787"/>
                </a:cubicBezTo>
                <a:cubicBezTo>
                  <a:pt x="6373762" y="4478549"/>
                  <a:pt x="6329093" y="4451251"/>
                  <a:pt x="6271190" y="4464487"/>
                </a:cubicBezTo>
                <a:cubicBezTo>
                  <a:pt x="6317512" y="4540039"/>
                  <a:pt x="6416501" y="4518531"/>
                  <a:pt x="6470545" y="4590498"/>
                </a:cubicBezTo>
                <a:cubicBezTo>
                  <a:pt x="6406023" y="4590772"/>
                  <a:pt x="6356666" y="4590498"/>
                  <a:pt x="6308965" y="4574780"/>
                </a:cubicBezTo>
                <a:cubicBezTo>
                  <a:pt x="6289111" y="4568437"/>
                  <a:pt x="6267328" y="4561822"/>
                  <a:pt x="6256301" y="4583603"/>
                </a:cubicBezTo>
                <a:cubicBezTo>
                  <a:pt x="6243340" y="4609798"/>
                  <a:pt x="6270086" y="4619724"/>
                  <a:pt x="6286354" y="4624412"/>
                </a:cubicBezTo>
                <a:cubicBezTo>
                  <a:pt x="6332128" y="4637647"/>
                  <a:pt x="6367144" y="4669081"/>
                  <a:pt x="6404920" y="4693621"/>
                </a:cubicBezTo>
                <a:cubicBezTo>
                  <a:pt x="6487915" y="4747390"/>
                  <a:pt x="6578908" y="4792334"/>
                  <a:pt x="6649220" y="4881120"/>
                </a:cubicBezTo>
                <a:cubicBezTo>
                  <a:pt x="6560709" y="4858509"/>
                  <a:pt x="6494809" y="4805845"/>
                  <a:pt x="6412640" y="4795092"/>
                </a:cubicBezTo>
                <a:cubicBezTo>
                  <a:pt x="6483779" y="4875881"/>
                  <a:pt x="6575322" y="4929098"/>
                  <a:pt x="6661902" y="4987828"/>
                </a:cubicBezTo>
                <a:cubicBezTo>
                  <a:pt x="6686719" y="5004373"/>
                  <a:pt x="6711811" y="5015678"/>
                  <a:pt x="6717325" y="5051798"/>
                </a:cubicBezTo>
                <a:cubicBezTo>
                  <a:pt x="6728079" y="5121834"/>
                  <a:pt x="6760340" y="5179738"/>
                  <a:pt x="6829272" y="5210619"/>
                </a:cubicBezTo>
                <a:cubicBezTo>
                  <a:pt x="6829824" y="5210897"/>
                  <a:pt x="6825965" y="5221375"/>
                  <a:pt x="6823757" y="5228542"/>
                </a:cubicBezTo>
                <a:cubicBezTo>
                  <a:pt x="6781571" y="5230749"/>
                  <a:pt x="6748207" y="5189388"/>
                  <a:pt x="6694439" y="5202899"/>
                </a:cubicBezTo>
                <a:cubicBezTo>
                  <a:pt x="6746002" y="5259148"/>
                  <a:pt x="6789016" y="5309609"/>
                  <a:pt x="6862085" y="5336355"/>
                </a:cubicBezTo>
                <a:cubicBezTo>
                  <a:pt x="6920540" y="5357586"/>
                  <a:pt x="6992783" y="5369994"/>
                  <a:pt x="7035246" y="5438926"/>
                </a:cubicBezTo>
                <a:cubicBezTo>
                  <a:pt x="6985889" y="5452439"/>
                  <a:pt x="6949216" y="5435343"/>
                  <a:pt x="6912268" y="5423210"/>
                </a:cubicBezTo>
                <a:cubicBezTo>
                  <a:pt x="6855743" y="5404461"/>
                  <a:pt x="6799770" y="5383230"/>
                  <a:pt x="6743244" y="5364479"/>
                </a:cubicBezTo>
                <a:cubicBezTo>
                  <a:pt x="6721737" y="5357310"/>
                  <a:pt x="6698299" y="5352346"/>
                  <a:pt x="6684513" y="5386538"/>
                </a:cubicBezTo>
                <a:cubicBezTo>
                  <a:pt x="6756480" y="5393708"/>
                  <a:pt x="6799494" y="5440031"/>
                  <a:pt x="6844713" y="5483595"/>
                </a:cubicBezTo>
                <a:cubicBezTo>
                  <a:pt x="6870082" y="5508135"/>
                  <a:pt x="6890762" y="5540948"/>
                  <a:pt x="6936533" y="5528541"/>
                </a:cubicBezTo>
                <a:cubicBezTo>
                  <a:pt x="6960522" y="5521923"/>
                  <a:pt x="6975687" y="5540396"/>
                  <a:pt x="6973204" y="5563007"/>
                </a:cubicBezTo>
                <a:cubicBezTo>
                  <a:pt x="6964106" y="5642695"/>
                  <a:pt x="7020080" y="5670543"/>
                  <a:pt x="7077983" y="5685983"/>
                </a:cubicBezTo>
                <a:cubicBezTo>
                  <a:pt x="7187726" y="5714935"/>
                  <a:pt x="7278993" y="5783041"/>
                  <a:pt x="7385702" y="5820265"/>
                </a:cubicBezTo>
                <a:cubicBezTo>
                  <a:pt x="7489378" y="5856387"/>
                  <a:pt x="7569615" y="5942139"/>
                  <a:pt x="7673565" y="5987085"/>
                </a:cubicBezTo>
                <a:cubicBezTo>
                  <a:pt x="7748843" y="6019621"/>
                  <a:pt x="7820807" y="6061533"/>
                  <a:pt x="7898289" y="6091035"/>
                </a:cubicBezTo>
                <a:cubicBezTo>
                  <a:pt x="8081651" y="6160795"/>
                  <a:pt x="8268598" y="6216770"/>
                  <a:pt x="8466299" y="6224765"/>
                </a:cubicBezTo>
                <a:cubicBezTo>
                  <a:pt x="8629532" y="6231107"/>
                  <a:pt x="10045419" y="6225043"/>
                  <a:pt x="10620599" y="5317605"/>
                </a:cubicBezTo>
                <a:cubicBezTo>
                  <a:pt x="10631626" y="5313192"/>
                  <a:pt x="10644035" y="5301612"/>
                  <a:pt x="10647894" y="5290581"/>
                </a:cubicBezTo>
                <a:cubicBezTo>
                  <a:pt x="10666370" y="5239020"/>
                  <a:pt x="10711590" y="5216686"/>
                  <a:pt x="10752398" y="5188838"/>
                </a:cubicBezTo>
                <a:cubicBezTo>
                  <a:pt x="10788244" y="5164297"/>
                  <a:pt x="10826296" y="5138654"/>
                  <a:pt x="10841186" y="5097293"/>
                </a:cubicBezTo>
                <a:cubicBezTo>
                  <a:pt x="10860762" y="5042147"/>
                  <a:pt x="10805064" y="5087367"/>
                  <a:pt x="10794861" y="5066412"/>
                </a:cubicBezTo>
                <a:cubicBezTo>
                  <a:pt x="10816092" y="5037737"/>
                  <a:pt x="10848906" y="5011540"/>
                  <a:pt x="10857454" y="4979004"/>
                </a:cubicBezTo>
                <a:cubicBezTo>
                  <a:pt x="10888610" y="4861543"/>
                  <a:pt x="10955890" y="4776065"/>
                  <a:pt x="11056532" y="4709613"/>
                </a:cubicBezTo>
                <a:cubicBezTo>
                  <a:pt x="11085484" y="4690588"/>
                  <a:pt x="11104509" y="4655845"/>
                  <a:pt x="11143939" y="4650332"/>
                </a:cubicBezTo>
                <a:cubicBezTo>
                  <a:pt x="11231622" y="4638199"/>
                  <a:pt x="11204048" y="4543346"/>
                  <a:pt x="11250372" y="4501160"/>
                </a:cubicBezTo>
                <a:cubicBezTo>
                  <a:pt x="11259196" y="4493162"/>
                  <a:pt x="11267190" y="4477447"/>
                  <a:pt x="11265538" y="4466694"/>
                </a:cubicBezTo>
                <a:cubicBezTo>
                  <a:pt x="11263056" y="4451251"/>
                  <a:pt x="11252578" y="4436638"/>
                  <a:pt x="11243755" y="4422850"/>
                </a:cubicBezTo>
                <a:cubicBezTo>
                  <a:pt x="11234654" y="4409065"/>
                  <a:pt x="11220870" y="4396932"/>
                  <a:pt x="11227486" y="4378734"/>
                </a:cubicBezTo>
                <a:cubicBezTo>
                  <a:pt x="11230242" y="4371289"/>
                  <a:pt x="11228314" y="4345371"/>
                  <a:pt x="11248718" y="4365774"/>
                </a:cubicBezTo>
                <a:cubicBezTo>
                  <a:pt x="11304692" y="4421748"/>
                  <a:pt x="11337228" y="4368809"/>
                  <a:pt x="11385204" y="4343440"/>
                </a:cubicBezTo>
                <a:cubicBezTo>
                  <a:pt x="11346603" y="4317245"/>
                  <a:pt x="11311861" y="4298772"/>
                  <a:pt x="11306070" y="4259618"/>
                </a:cubicBezTo>
                <a:cubicBezTo>
                  <a:pt x="11294214" y="4178828"/>
                  <a:pt x="11243480" y="4141880"/>
                  <a:pt x="11166550" y="4134711"/>
                </a:cubicBezTo>
                <a:cubicBezTo>
                  <a:pt x="11194949" y="4056679"/>
                  <a:pt x="11194949" y="4056679"/>
                  <a:pt x="11103130" y="4045924"/>
                </a:cubicBezTo>
                <a:cubicBezTo>
                  <a:pt x="11138425" y="3996293"/>
                  <a:pt x="11138425" y="3983609"/>
                  <a:pt x="11095686" y="3966514"/>
                </a:cubicBezTo>
                <a:cubicBezTo>
                  <a:pt x="11054602" y="3950245"/>
                  <a:pt x="11009106" y="3944730"/>
                  <a:pt x="10971054" y="3919640"/>
                </a:cubicBezTo>
                <a:cubicBezTo>
                  <a:pt x="11006073" y="3856221"/>
                  <a:pt x="11015998" y="3782600"/>
                  <a:pt x="11088241" y="3751718"/>
                </a:cubicBezTo>
                <a:cubicBezTo>
                  <a:pt x="11099546" y="3747030"/>
                  <a:pt x="11107266" y="3728004"/>
                  <a:pt x="11100098" y="3716977"/>
                </a:cubicBezTo>
                <a:cubicBezTo>
                  <a:pt x="11073904" y="3676995"/>
                  <a:pt x="11111404" y="3601168"/>
                  <a:pt x="11029786" y="3592621"/>
                </a:cubicBezTo>
                <a:cubicBezTo>
                  <a:pt x="11019583" y="3591793"/>
                  <a:pt x="11010208" y="3583520"/>
                  <a:pt x="11018206" y="3572767"/>
                </a:cubicBezTo>
                <a:cubicBezTo>
                  <a:pt x="11045779" y="3535268"/>
                  <a:pt x="11012415" y="3537749"/>
                  <a:pt x="10992287" y="3533061"/>
                </a:cubicBezTo>
                <a:cubicBezTo>
                  <a:pt x="10968022" y="3527271"/>
                  <a:pt x="10940448" y="3543816"/>
                  <a:pt x="10917838" y="3523410"/>
                </a:cubicBezTo>
                <a:cubicBezTo>
                  <a:pt x="10923078" y="3501903"/>
                  <a:pt x="10942654" y="3502179"/>
                  <a:pt x="10956441" y="3495287"/>
                </a:cubicBezTo>
                <a:cubicBezTo>
                  <a:pt x="10996698" y="3475433"/>
                  <a:pt x="11029511" y="3451721"/>
                  <a:pt x="11031442" y="3400159"/>
                </a:cubicBezTo>
                <a:cubicBezTo>
                  <a:pt x="11032818" y="3358523"/>
                  <a:pt x="11037230" y="3321850"/>
                  <a:pt x="10981533" y="3309166"/>
                </a:cubicBezTo>
                <a:cubicBezTo>
                  <a:pt x="10958372" y="3303927"/>
                  <a:pt x="10964990" y="3273873"/>
                  <a:pt x="10978225" y="3258982"/>
                </a:cubicBezTo>
                <a:cubicBezTo>
                  <a:pt x="11001938" y="3232512"/>
                  <a:pt x="11021514" y="3197219"/>
                  <a:pt x="11062322" y="3194737"/>
                </a:cubicBezTo>
                <a:cubicBezTo>
                  <a:pt x="11087138" y="3193084"/>
                  <a:pt x="11106164" y="3182053"/>
                  <a:pt x="11125742" y="3169370"/>
                </a:cubicBezTo>
                <a:cubicBezTo>
                  <a:pt x="11139802" y="3160269"/>
                  <a:pt x="11156622" y="3152550"/>
                  <a:pt x="11154968" y="3132974"/>
                </a:cubicBezTo>
                <a:cubicBezTo>
                  <a:pt x="11153315" y="3114223"/>
                  <a:pt x="11137046" y="3106503"/>
                  <a:pt x="11120502" y="3102642"/>
                </a:cubicBezTo>
                <a:cubicBezTo>
                  <a:pt x="11065355" y="3090235"/>
                  <a:pt x="11013518" y="3072037"/>
                  <a:pt x="10967470" y="3030401"/>
                </a:cubicBezTo>
                <a:cubicBezTo>
                  <a:pt x="10998076" y="3008342"/>
                  <a:pt x="11027304" y="2992350"/>
                  <a:pt x="11049914" y="2970015"/>
                </a:cubicBezTo>
                <a:cubicBezTo>
                  <a:pt x="11104509" y="2915972"/>
                  <a:pt x="10642106" y="2745845"/>
                  <a:pt x="10618944" y="2685183"/>
                </a:cubicBezTo>
                <a:cubicBezTo>
                  <a:pt x="10611775" y="2666432"/>
                  <a:pt x="10587235" y="2647132"/>
                  <a:pt x="10566830" y="2641617"/>
                </a:cubicBezTo>
                <a:cubicBezTo>
                  <a:pt x="10471151" y="2615699"/>
                  <a:pt x="10388156" y="2557518"/>
                  <a:pt x="10290271" y="2536011"/>
                </a:cubicBezTo>
                <a:cubicBezTo>
                  <a:pt x="10197900" y="2515607"/>
                  <a:pt x="10106908" y="2488309"/>
                  <a:pt x="10005715" y="2461288"/>
                </a:cubicBezTo>
                <a:cubicBezTo>
                  <a:pt x="10067754" y="2393457"/>
                  <a:pt x="10177772" y="2401454"/>
                  <a:pt x="10203414" y="2303568"/>
                </a:cubicBezTo>
                <a:cubicBezTo>
                  <a:pt x="10103324" y="2278201"/>
                  <a:pt x="9997996" y="2307154"/>
                  <a:pt x="9901487" y="2266895"/>
                </a:cubicBezTo>
                <a:cubicBezTo>
                  <a:pt x="9893216" y="2263312"/>
                  <a:pt x="9881910" y="2266895"/>
                  <a:pt x="9871984" y="2267999"/>
                </a:cubicBezTo>
                <a:cubicBezTo>
                  <a:pt x="9673181" y="2289506"/>
                  <a:pt x="9475204" y="2270758"/>
                  <a:pt x="9279158" y="2243734"/>
                </a:cubicBezTo>
                <a:cubicBezTo>
                  <a:pt x="8996808" y="2205133"/>
                  <a:pt x="8713354" y="2180592"/>
                  <a:pt x="8429350" y="2163219"/>
                </a:cubicBezTo>
                <a:cubicBezTo>
                  <a:pt x="8194701" y="2148882"/>
                  <a:pt x="7959502" y="2142541"/>
                  <a:pt x="7725955" y="2114967"/>
                </a:cubicBezTo>
                <a:cubicBezTo>
                  <a:pt x="7476142" y="2085464"/>
                  <a:pt x="7226605" y="2052100"/>
                  <a:pt x="6977065" y="2021218"/>
                </a:cubicBezTo>
                <a:cubicBezTo>
                  <a:pt x="6965761" y="2019839"/>
                  <a:pt x="6953283" y="2015496"/>
                  <a:pt x="6941221" y="201518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DE1C2B7-42B1-4E5F-1D9F-9C18AA4F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299810"/>
            <a:ext cx="10515600" cy="1325563"/>
          </a:xfrm>
        </p:spPr>
        <p:txBody>
          <a:bodyPr>
            <a:normAutofit/>
          </a:bodyPr>
          <a:lstStyle/>
          <a:p>
            <a:r>
              <a:rPr lang="en-A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context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8C3A7F1-8444-467E-EC31-45DC7BE67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42269" y="1534770"/>
            <a:ext cx="9242116" cy="4985890"/>
          </a:xfrm>
        </p:spPr>
        <p:txBody>
          <a:bodyPr>
            <a:normAutofit/>
          </a:bodyPr>
          <a:lstStyle/>
          <a:p>
            <a:pPr lvl="7"/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urban elite</a:t>
            </a:r>
          </a:p>
          <a:p>
            <a:pPr lvl="8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low-ranking officials (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Larsa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8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without Babylonian name elements</a:t>
            </a:r>
          </a:p>
          <a:p>
            <a:pPr lvl="8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 lower (official) rank</a:t>
            </a:r>
          </a:p>
          <a:p>
            <a:pPr lvl="8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women</a:t>
            </a:r>
          </a:p>
          <a:p>
            <a:pPr lvl="7"/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Generational mix</a:t>
            </a:r>
          </a:p>
          <a:p>
            <a:pPr lvl="8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CN / UN</a:t>
            </a:r>
          </a:p>
          <a:p>
            <a:pPr lvl="8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UN / CN</a:t>
            </a:r>
          </a:p>
          <a:p>
            <a:pPr lvl="8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UN / UN</a:t>
            </a:r>
          </a:p>
          <a:p>
            <a:pPr lvl="7"/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elite dominated by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Dodekanesian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names (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Nikarchos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Dèmokratès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7"/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Steady decline in ratio of uncommon to common names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39DAA685-050A-B7CF-7CC9-83BD3AC941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678468"/>
              </p:ext>
            </p:extLst>
          </p:nvPr>
        </p:nvGraphicFramePr>
        <p:xfrm>
          <a:off x="6680104" y="265611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3994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7DB43A-5F36-B9AB-DFC5-A697660AC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5119" r="6692"/>
          <a:stretch/>
        </p:blipFill>
        <p:spPr>
          <a:xfrm>
            <a:off x="-1" y="0"/>
            <a:ext cx="12192001" cy="687381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11D2EC-15BF-7D7D-2844-E49BB384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24662"/>
            <a:ext cx="7729728" cy="118872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AE" sz="4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meaning and structure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5CEEF3-B175-A499-AA8B-FBDA3881A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862" y="2099030"/>
            <a:ext cx="9579062" cy="4034308"/>
          </a:xfrm>
        </p:spPr>
        <p:txBody>
          <a:bodyPr>
            <a:normAutofit/>
          </a:bodyPr>
          <a:lstStyle/>
          <a:p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 clear connections between Akkadian-Greek double names (</a:t>
            </a:r>
            <a:r>
              <a:rPr lang="en-AE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Boiy</a:t>
            </a:r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1995; 2005)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Artemidôros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Min-Nan</a:t>
            </a:r>
            <a:r>
              <a:rPr lang="fr-B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āya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Dèmètrios</a:t>
            </a:r>
            <a:r>
              <a:rPr lang="fr-B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B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Nanāya-iddin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B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Hèliodôros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Marduk-</a:t>
            </a:r>
            <a:r>
              <a:rPr lang="fr-B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erība</a:t>
            </a:r>
            <a:endParaRPr lang="fr-B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difference 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B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theophoric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names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cities</a:t>
            </a:r>
            <a:endParaRPr lang="en-AE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hybrid names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Tatedidos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Latekiros</a:t>
            </a:r>
            <a:endParaRPr lang="en-A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Greek onomastic practices</a:t>
            </a:r>
          </a:p>
          <a:p>
            <a:pPr lvl="1"/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Papponymy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maternal-line 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papponymy</a:t>
            </a:r>
            <a:endParaRPr lang="en-A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A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Repetition of name elements over generations: e.g., </a:t>
            </a:r>
            <a:r>
              <a:rPr lang="en-A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Isidôros</a:t>
            </a:r>
            <a:r>
              <a:rPr lang="en-A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A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Isitheos</a:t>
            </a:r>
            <a:endParaRPr lang="en-AE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LGPN-Ling</a:t>
            </a:r>
            <a:endParaRPr lang="en-A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02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DE1C2B7-42B1-4E5F-1D9F-9C18AA4F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342"/>
            <a:ext cx="10515600" cy="132556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AE" sz="4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Intrinsic Meaning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8C3A7F1-8444-467E-EC31-45DC7BE67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05038"/>
            <a:ext cx="10838617" cy="5249620"/>
          </a:xfrm>
        </p:spPr>
        <p:txBody>
          <a:bodyPr>
            <a:normAutofit/>
          </a:bodyPr>
          <a:lstStyle/>
          <a:p>
            <a:pPr marL="3657600" lvl="8" indent="0">
              <a:buNone/>
            </a:pPr>
            <a:r>
              <a:rPr lang="en-AE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UN%			CC%</a:t>
            </a:r>
          </a:p>
          <a:p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Theophoric			26, 56			38, 84		</a:t>
            </a:r>
          </a:p>
          <a:p>
            <a:r>
              <a:rPr lang="en-AE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Atheophoric</a:t>
            </a:r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73, 44			61, 98</a:t>
            </a:r>
          </a:p>
          <a:p>
            <a:r>
              <a:rPr lang="fr-B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Composite			64, 06			60, 33</a:t>
            </a:r>
            <a:endParaRPr lang="en-A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			35, 94			39, 67</a:t>
            </a:r>
          </a:p>
          <a:p>
            <a:pPr marL="457200" lvl="1" indent="0">
              <a:buNone/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ncluding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hypocoristics</a:t>
            </a:r>
            <a:endParaRPr lang="en-A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B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E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different theophoric names: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Zeus, Apollo, </a:t>
            </a:r>
            <a:r>
              <a:rPr lang="en-A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Hèraklès</a:t>
            </a:r>
            <a:r>
              <a:rPr lang="en-A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Dionysos</a:t>
            </a:r>
            <a:r>
              <a:rPr lang="en-A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etc.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Isis, Hekate</a:t>
            </a:r>
          </a:p>
          <a:p>
            <a:r>
              <a:rPr lang="en-AE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Victory, war, hunting, civic organisation, friendship, memory, plants, animals</a:t>
            </a:r>
          </a:p>
          <a:p>
            <a:r>
              <a:rPr lang="en-AE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clear local influence</a:t>
            </a:r>
            <a:endParaRPr lang="en-AE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02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0B9D6E-46B5-7CBB-141D-B1F90B73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4" y="1065749"/>
            <a:ext cx="3748810" cy="4726502"/>
          </a:xfrm>
        </p:spPr>
        <p:txBody>
          <a:bodyPr>
            <a:normAutofit/>
          </a:bodyPr>
          <a:lstStyle/>
          <a:p>
            <a:r>
              <a:rPr lang="en-A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Synthesis: Macedonian layer</a:t>
            </a:r>
            <a:endParaRPr lang="en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94B379-5DBB-6EC7-6CC5-F383B76A1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713313"/>
            <a:ext cx="4953000" cy="5431376"/>
          </a:xfrm>
        </p:spPr>
        <p:txBody>
          <a:bodyPr anchor="ctr">
            <a:norm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frequent names: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Nikanôr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Kephalôn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Antiochos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Diophantos</a:t>
            </a:r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Names with a strong Macedonian connection: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Antipatros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Nikanôr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Nikolaos, Alexandros,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Menandros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Philippos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Zôilos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Hatzopoulos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Names popular in Macedonia: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Antiochos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Seleukos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Kephalôn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Apollônios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Artemidôros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Dèmètrios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Hèrakleidès</a:t>
            </a:r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 name bearers with “Macedonian” names =&gt; 31, 12%</a:t>
            </a:r>
          </a:p>
          <a:p>
            <a:endParaRPr lang="en-A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65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0B9D6E-46B5-7CBB-141D-B1F90B73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4" y="1065749"/>
            <a:ext cx="3748810" cy="4726502"/>
          </a:xfrm>
        </p:spPr>
        <p:txBody>
          <a:bodyPr>
            <a:normAutofit/>
          </a:bodyPr>
          <a:lstStyle/>
          <a:p>
            <a:r>
              <a:rPr lang="en-AE" cap="none">
                <a:latin typeface="Times New Roman" panose="02020603050405020304" pitchFamily="18" charset="0"/>
                <a:cs typeface="Times New Roman" panose="02020603050405020304" pitchFamily="18" charset="0"/>
              </a:rPr>
              <a:t>Synthesis: common Greek layer</a:t>
            </a:r>
            <a:endParaRPr lang="en-A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94B379-5DBB-6EC7-6CC5-F383B76A1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713313"/>
            <a:ext cx="4953000" cy="5431376"/>
          </a:xfrm>
        </p:spPr>
        <p:txBody>
          <a:bodyPr anchor="ctr">
            <a:norm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 name bearers with common Greek names =&gt; 35, 21%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Hints of a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Phokaean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substrate =&gt; migration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Hints of a Boeotian substrate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Attic substrate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 more theophoric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Uncommon names closer to Macedonian names in structure </a:t>
            </a:r>
          </a:p>
          <a:p>
            <a:endParaRPr lang="en-A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04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09B31-EE3C-4DCE-88F0-EA3FE2AB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82D9556-7EB0-4226-B5CF-E48584DA6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17261" y="889461"/>
            <a:ext cx="3011208" cy="5138270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5B2CFF-F13D-6FEA-8D0E-A057EAEC8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0229"/>
            <a:ext cx="10591800" cy="543673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[L’étude] des noms de personne, le mieux qu’on puisse [en] dire est que nous devinons en elle un instrument de sondage dont les résultats seront merveilleux, – lorsque nous en posséderons vraiment la technique. Nous en sommes, aujourd’hui, encore loin.</a:t>
            </a:r>
          </a:p>
          <a:p>
            <a:pPr marL="0" indent="0" algn="ctr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 Bloch 1932 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devons faire non point des catalogues de noms, mais l’histoire des noms, et même l’histoire par les noms.</a:t>
            </a:r>
          </a:p>
          <a:p>
            <a:pPr marL="0" indent="0" algn="ctr">
              <a:buNone/>
            </a:pP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Robert 1934</a:t>
            </a:r>
          </a:p>
        </p:txBody>
      </p:sp>
    </p:spTree>
    <p:extLst>
      <p:ext uri="{BB962C8B-B14F-4D97-AF65-F5344CB8AC3E}">
        <p14:creationId xmlns:p14="http://schemas.microsoft.com/office/powerpoint/2010/main" val="279382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0B9D6E-46B5-7CBB-141D-B1F90B73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4" y="1065749"/>
            <a:ext cx="3748810" cy="4726502"/>
          </a:xfrm>
        </p:spPr>
        <p:txBody>
          <a:bodyPr>
            <a:normAutofit/>
          </a:bodyPr>
          <a:lstStyle/>
          <a:p>
            <a:r>
              <a:rPr lang="en-A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Synthesis: </a:t>
            </a:r>
            <a:r>
              <a:rPr lang="fr-B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B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fr-B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Greek </a:t>
            </a:r>
            <a:r>
              <a:rPr lang="fr-B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names</a:t>
            </a:r>
            <a:endParaRPr lang="en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94B379-5DBB-6EC7-6CC5-F383B76A1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778" y="713312"/>
            <a:ext cx="6106660" cy="5905202"/>
          </a:xfrm>
        </p:spPr>
        <p:txBody>
          <a:bodyPr anchor="ctr">
            <a:norm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settlements of Greek migrants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 IV-mi. III BCE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Phokean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(end IV-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st.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BCE)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low-level officials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Influx of new names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III-mi. II BCE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Dodekanesian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(mi. III-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st.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BCE)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and higher urban elites (more in 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Uruk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Poliadisation</a:t>
            </a:r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II-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st.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BCE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ore common names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Continuity under 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Arsacids</a:t>
            </a:r>
            <a:endParaRPr lang="en-A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84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0B9D6E-46B5-7CBB-141D-B1F90B73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4" y="1065749"/>
            <a:ext cx="3748810" cy="4726502"/>
          </a:xfrm>
        </p:spPr>
        <p:txBody>
          <a:bodyPr>
            <a:normAutofit/>
          </a:bodyPr>
          <a:lstStyle/>
          <a:p>
            <a:r>
              <a:rPr lang="en-AE" cap="none">
                <a:latin typeface="Times New Roman" panose="02020603050405020304" pitchFamily="18" charset="0"/>
                <a:cs typeface="Times New Roman" panose="02020603050405020304" pitchFamily="18" charset="0"/>
              </a:rPr>
              <a:t>Synthesis: the choice of an </a:t>
            </a:r>
            <a:r>
              <a:rPr lang="en-AE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uncom</a:t>
            </a:r>
            <a:r>
              <a:rPr lang="fr-BE" cap="none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AE" cap="none">
                <a:latin typeface="Times New Roman" panose="02020603050405020304" pitchFamily="18" charset="0"/>
                <a:cs typeface="Times New Roman" panose="02020603050405020304" pitchFamily="18" charset="0"/>
              </a:rPr>
              <a:t>on name</a:t>
            </a:r>
            <a:endParaRPr lang="en-A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94B379-5DBB-6EC7-6CC5-F383B76A1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371" y="653143"/>
            <a:ext cx="6487885" cy="5791200"/>
          </a:xfrm>
        </p:spPr>
        <p:txBody>
          <a:bodyPr anchor="ctr">
            <a:normAutofit fontScale="92500" lnSpcReduction="20000"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Deliberate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ery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 presence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B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A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</a:t>
            </a: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localised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Extremely uncommon names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Greek onomastic practices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Influenced by migrations / substrates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bearing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urban elites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Minor officials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 bearing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Non-Macedonian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Politically irrelevant parts of the Hellenistic world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 bearing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from traditional Babylonian and Macedonian elites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Connection to imperial, Macedonian and local, Greek (?) elites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Embracement of Greekness</a:t>
            </a:r>
          </a:p>
        </p:txBody>
      </p:sp>
    </p:spTree>
    <p:extLst>
      <p:ext uri="{BB962C8B-B14F-4D97-AF65-F5344CB8AC3E}">
        <p14:creationId xmlns:p14="http://schemas.microsoft.com/office/powerpoint/2010/main" val="1932024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0B9D6E-46B5-7CBB-141D-B1F90B73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AE" cap="none">
                <a:latin typeface="Times New Roman" panose="02020603050405020304" pitchFamily="18" charset="0"/>
                <a:cs typeface="Times New Roman" panose="02020603050405020304" pitchFamily="18" charset="0"/>
              </a:rPr>
              <a:t>Synthesis: </a:t>
            </a:r>
            <a:r>
              <a:rPr lang="fr-BE" cap="none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BE" cap="none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consequences</a:t>
            </a:r>
            <a:endParaRPr lang="en-A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94B379-5DBB-6EC7-6CC5-F383B76A1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172430"/>
            <a:ext cx="6803571" cy="3843666"/>
          </a:xfrm>
        </p:spPr>
        <p:txBody>
          <a:bodyPr>
            <a:norm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Top-down?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middle</a:t>
            </a:r>
          </a:p>
          <a:p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fr-B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superficial</a:t>
            </a:r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Greek </a:t>
            </a:r>
            <a:r>
              <a:rPr lang="fr-B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identity</a:t>
            </a:r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B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Active engagement with Greek </a:t>
            </a:r>
            <a:r>
              <a:rPr lang="fr-B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onomastics</a:t>
            </a:r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Names =/= identity?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Yes, but no</a:t>
            </a:r>
          </a:p>
        </p:txBody>
      </p:sp>
      <p:pic>
        <p:nvPicPr>
          <p:cNvPr id="4" name="Image 3" descr="Une image contenant matériau de construction, brique, pierre&#10;&#10;Description générée automatiquement">
            <a:extLst>
              <a:ext uri="{FF2B5EF4-FFF2-40B4-BE49-F238E27FC236}">
                <a16:creationId xmlns:a16="http://schemas.microsoft.com/office/drawing/2014/main" id="{EE8E4856-3F82-66D2-1483-286307ED7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" r="15525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4198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E96E5FCD-65AD-B238-A117-699E1418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924" y="991261"/>
            <a:ext cx="5754696" cy="1837349"/>
          </a:xfrm>
        </p:spPr>
        <p:txBody>
          <a:bodyPr vert="horz" lIns="182880" tIns="182880" rIns="182880" bIns="182880" rtlCol="0">
            <a:normAutofit/>
          </a:bodyPr>
          <a:lstStyle/>
          <a:p>
            <a:pPr algn="ctr"/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782709-5E78-4751-68A4-AC02337E3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30" y="2979336"/>
            <a:ext cx="10025742" cy="243086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AE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elites in Hellenistic Babylonia actively expressed their multi-layered identity through the use of uncommon Hellenistic names.</a:t>
            </a:r>
          </a:p>
          <a:p>
            <a:pPr algn="ctr"/>
            <a:endParaRPr lang="en-AE" sz="2000" dirty="0">
              <a:solidFill>
                <a:schemeClr val="tx2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645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E2A1C-593B-F9CD-844D-EDED20E8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2" y="365125"/>
            <a:ext cx="10515600" cy="1325563"/>
          </a:xfrm>
        </p:spPr>
        <p:txBody>
          <a:bodyPr/>
          <a:lstStyle/>
          <a:p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3AA548-22D2-371F-6FBC-91A849E9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57" y="1480457"/>
            <a:ext cx="5568043" cy="47182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A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A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source material and its context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A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</a:t>
            </a:r>
            <a:r>
              <a:rPr lang="en-AE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quaestionis</a:t>
            </a:r>
            <a:endParaRPr lang="en-A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A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Uncommon</a:t>
            </a: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names (</a:t>
            </a:r>
            <a:r>
              <a:rPr lang="en-A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technique</a:t>
            </a: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A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unhabitual corpus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A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Defining uncommon names</a:t>
            </a:r>
          </a:p>
          <a:p>
            <a:pPr marL="514350" indent="-514350">
              <a:buFont typeface="+mj-lt"/>
              <a:buAutoNum type="arabicPeriod"/>
            </a:pP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hypotheses (</a:t>
            </a:r>
            <a:r>
              <a:rPr lang="en-A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l’histoire</a:t>
            </a:r>
            <a:r>
              <a:rPr lang="en-A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n-A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noms</a:t>
            </a: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A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 origin and distribution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A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context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A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Intrinsic meaning and 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A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l’histoire</a:t>
            </a:r>
            <a:r>
              <a:rPr lang="en-A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 les </a:t>
            </a:r>
            <a:r>
              <a:rPr lang="en-A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noms</a:t>
            </a:r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71550" lvl="1" indent="-514350">
              <a:buFont typeface="+mj-lt"/>
              <a:buAutoNum type="alphaLcParenR"/>
            </a:pPr>
            <a:endParaRPr lang="en-AE" dirty="0"/>
          </a:p>
          <a:p>
            <a:endParaRPr lang="en-A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FF21BC-E7BC-6259-C26B-356DBFCD8430}"/>
              </a:ext>
            </a:extLst>
          </p:cNvPr>
          <p:cNvSpPr txBox="1"/>
          <p:nvPr/>
        </p:nvSpPr>
        <p:spPr>
          <a:xfrm>
            <a:off x="6096000" y="2408434"/>
            <a:ext cx="533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elites in Hellenistic Babylonia actively expressed their multi-layered identity through the use of uncommon Hellenistic names.</a:t>
            </a:r>
          </a:p>
          <a:p>
            <a:pPr algn="ctr"/>
            <a:endParaRPr lang="en-AE" sz="3000" dirty="0"/>
          </a:p>
        </p:txBody>
      </p:sp>
    </p:spTree>
    <p:extLst>
      <p:ext uri="{BB962C8B-B14F-4D97-AF65-F5344CB8AC3E}">
        <p14:creationId xmlns:p14="http://schemas.microsoft.com/office/powerpoint/2010/main" val="122236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67C5B0-90D5-C362-3105-FCAA9EE07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750" y="247818"/>
            <a:ext cx="546333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1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source material and its context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4199A83-5366-0303-6E72-050639524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048344"/>
            <a:ext cx="4963885" cy="443954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material</a:t>
            </a:r>
          </a:p>
          <a:p>
            <a:pPr marL="914400" lvl="1" indent="-34290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 texts</a:t>
            </a:r>
          </a:p>
          <a:p>
            <a:pPr marL="914400" lvl="1" indent="-34290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Astronomical diaries</a:t>
            </a:r>
          </a:p>
          <a:p>
            <a:pPr marL="914400" lvl="1" indent="-34290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Royal chronicles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Historical context</a:t>
            </a:r>
          </a:p>
          <a:p>
            <a:pPr marL="914400" lvl="1" indent="-34290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 of Archives</a:t>
            </a:r>
          </a:p>
          <a:p>
            <a:pPr marL="914400" lvl="1" indent="-34290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Macedonian conquest</a:t>
            </a:r>
          </a:p>
          <a:p>
            <a:pPr marL="914400" lvl="1" indent="-342900" algn="l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Poliadisation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34290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Parthian conquest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Textual context</a:t>
            </a:r>
          </a:p>
          <a:p>
            <a:pPr marL="914400" lvl="1" indent="-34290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Officials, witnesses,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neighbours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contracting parties</a:t>
            </a:r>
          </a:p>
          <a:p>
            <a:pPr marL="914400" lvl="1" indent="-342900" algn="l">
              <a:buFont typeface="Wingdings" panose="05000000000000000000" pitchFamily="2" charset="2"/>
              <a:buChar char="§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and without Babylonian name elements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44E72D-A113-3541-B84C-D9EF477A0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785" y="1215389"/>
            <a:ext cx="5832797" cy="45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7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963781-C505-6796-60E8-9259FF50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433433"/>
          </a:xfrm>
        </p:spPr>
        <p:txBody>
          <a:bodyPr anchor="b">
            <a:normAutofit/>
          </a:bodyPr>
          <a:lstStyle/>
          <a:p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</a:t>
            </a:r>
            <a:r>
              <a:rPr lang="en-A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quaestionis</a:t>
            </a:r>
            <a:endParaRPr lang="en-A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5C3B9D-A620-DC84-EDA8-56FE0660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2817"/>
          <a:stretch/>
        </p:blipFill>
        <p:spPr>
          <a:xfrm>
            <a:off x="285378" y="215676"/>
            <a:ext cx="4678508" cy="642664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75FDB9-5566-DE71-8904-3C4E03D56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6" y="2055813"/>
            <a:ext cx="5827644" cy="4121149"/>
          </a:xfrm>
        </p:spPr>
        <p:txBody>
          <a:bodyPr anchor="t">
            <a:norm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Loftus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Boiy</a:t>
            </a:r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Julien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Monerie</a:t>
            </a:r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Laurie Pearce and Paola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Corò</a:t>
            </a:r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Kathryn Stevens</a:t>
            </a:r>
          </a:p>
        </p:txBody>
      </p:sp>
    </p:spTree>
    <p:extLst>
      <p:ext uri="{BB962C8B-B14F-4D97-AF65-F5344CB8AC3E}">
        <p14:creationId xmlns:p14="http://schemas.microsoft.com/office/powerpoint/2010/main" val="351349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94C32E4-1264-B4C2-8E5C-A35BF6EDF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unhabitual corpus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3CFF90-D82F-F822-8930-5E93C9FA6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4778828" cy="3886276"/>
          </a:xfrm>
        </p:spPr>
        <p:txBody>
          <a:bodyPr>
            <a:norm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Pascal </a:t>
            </a:r>
            <a:r>
              <a:rPr lang="en-A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Chareille</a:t>
            </a:r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Yolanda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Guillermina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López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Franco 2016: </a:t>
            </a:r>
          </a:p>
          <a:p>
            <a:pPr marL="457200" lvl="1" indent="0">
              <a:buNone/>
            </a:pP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Uncommon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names that appear infrequently in a sufficiently large and representative corpus.</a:t>
            </a:r>
          </a:p>
          <a:p>
            <a:pPr marL="457200" lvl="1" indent="0">
              <a:buNone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Unusual: names that are infrequently used in terms of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-temporal standards and the discursive traditions of a specific linguistic community.</a:t>
            </a:r>
            <a:endParaRPr lang="fr-F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7C303A-6CDF-D8D9-22A0-0BF20559B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03"/>
          <a:stretch/>
        </p:blipFill>
        <p:spPr>
          <a:xfrm>
            <a:off x="5815666" y="1426162"/>
            <a:ext cx="6037667" cy="400567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89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38B61BD-0EE1-4D29-B894-126CD61C5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BC14DD5-C584-4158-BF76-ECE3C6DB4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47992 w 12192000"/>
              <a:gd name="connsiteY0" fmla="*/ 2457985 h 6858000"/>
              <a:gd name="connsiteX1" fmla="*/ 5926156 w 12192000"/>
              <a:gd name="connsiteY1" fmla="*/ 2472983 h 6858000"/>
              <a:gd name="connsiteX2" fmla="*/ 6047792 w 12192000"/>
              <a:gd name="connsiteY2" fmla="*/ 2529213 h 6858000"/>
              <a:gd name="connsiteX3" fmla="*/ 5857576 w 12192000"/>
              <a:gd name="connsiteY3" fmla="*/ 2499619 h 6858000"/>
              <a:gd name="connsiteX4" fmla="*/ 5854328 w 12192000"/>
              <a:gd name="connsiteY4" fmla="*/ 2518740 h 6858000"/>
              <a:gd name="connsiteX5" fmla="*/ 6070351 w 12192000"/>
              <a:gd name="connsiteY5" fmla="*/ 2591134 h 6858000"/>
              <a:gd name="connsiteX6" fmla="*/ 6051040 w 12192000"/>
              <a:gd name="connsiteY6" fmla="*/ 2602290 h 6858000"/>
              <a:gd name="connsiteX7" fmla="*/ 5936261 w 12192000"/>
              <a:gd name="connsiteY7" fmla="*/ 2574288 h 6858000"/>
              <a:gd name="connsiteX8" fmla="*/ 5913160 w 12192000"/>
              <a:gd name="connsiteY8" fmla="*/ 2581573 h 6858000"/>
              <a:gd name="connsiteX9" fmla="*/ 5924531 w 12192000"/>
              <a:gd name="connsiteY9" fmla="*/ 2615492 h 6858000"/>
              <a:gd name="connsiteX10" fmla="*/ 5974341 w 12192000"/>
              <a:gd name="connsiteY10" fmla="*/ 2628696 h 6858000"/>
              <a:gd name="connsiteX11" fmla="*/ 6051944 w 12192000"/>
              <a:gd name="connsiteY11" fmla="*/ 2708377 h 6858000"/>
              <a:gd name="connsiteX12" fmla="*/ 5934457 w 12192000"/>
              <a:gd name="connsiteY12" fmla="*/ 2698814 h 6858000"/>
              <a:gd name="connsiteX13" fmla="*/ 5913702 w 12192000"/>
              <a:gd name="connsiteY13" fmla="*/ 2718165 h 6858000"/>
              <a:gd name="connsiteX14" fmla="*/ 5905761 w 12192000"/>
              <a:gd name="connsiteY14" fmla="*/ 2743207 h 6858000"/>
              <a:gd name="connsiteX15" fmla="*/ 5860282 w 12192000"/>
              <a:gd name="connsiteY15" fmla="*/ 2763923 h 6858000"/>
              <a:gd name="connsiteX16" fmla="*/ 5931750 w 12192000"/>
              <a:gd name="connsiteY16" fmla="*/ 2787144 h 6858000"/>
              <a:gd name="connsiteX17" fmla="*/ 5855409 w 12192000"/>
              <a:gd name="connsiteY17" fmla="*/ 2787144 h 6858000"/>
              <a:gd name="connsiteX18" fmla="*/ 5767701 w 12192000"/>
              <a:gd name="connsiteY18" fmla="*/ 2771209 h 6858000"/>
              <a:gd name="connsiteX19" fmla="*/ 5674216 w 12192000"/>
              <a:gd name="connsiteY19" fmla="*/ 2776216 h 6858000"/>
              <a:gd name="connsiteX20" fmla="*/ 5487249 w 12192000"/>
              <a:gd name="connsiteY20" fmla="*/ 2746850 h 6858000"/>
              <a:gd name="connsiteX21" fmla="*/ 5398276 w 12192000"/>
              <a:gd name="connsiteY21" fmla="*/ 2748898 h 6858000"/>
              <a:gd name="connsiteX22" fmla="*/ 5892947 w 12192000"/>
              <a:gd name="connsiteY22" fmla="*/ 2946502 h 6858000"/>
              <a:gd name="connsiteX23" fmla="*/ 5867682 w 12192000"/>
              <a:gd name="connsiteY23" fmla="*/ 2989983 h 6858000"/>
              <a:gd name="connsiteX24" fmla="*/ 5971273 w 12192000"/>
              <a:gd name="connsiteY24" fmla="*/ 3037335 h 6858000"/>
              <a:gd name="connsiteX25" fmla="*/ 5996719 w 12192000"/>
              <a:gd name="connsiteY25" fmla="*/ 3084231 h 6858000"/>
              <a:gd name="connsiteX26" fmla="*/ 5964776 w 12192000"/>
              <a:gd name="connsiteY26" fmla="*/ 3080134 h 6858000"/>
              <a:gd name="connsiteX27" fmla="*/ 5937344 w 12192000"/>
              <a:gd name="connsiteY27" fmla="*/ 3089012 h 6858000"/>
              <a:gd name="connsiteX28" fmla="*/ 5948713 w 12192000"/>
              <a:gd name="connsiteY28" fmla="*/ 3148657 h 6858000"/>
              <a:gd name="connsiteX29" fmla="*/ 6095075 w 12192000"/>
              <a:gd name="connsiteY29" fmla="*/ 3225605 h 6858000"/>
              <a:gd name="connsiteX30" fmla="*/ 6108249 w 12192000"/>
              <a:gd name="connsiteY30" fmla="*/ 3250646 h 6858000"/>
              <a:gd name="connsiteX31" fmla="*/ 6090744 w 12192000"/>
              <a:gd name="connsiteY31" fmla="*/ 3268403 h 6858000"/>
              <a:gd name="connsiteX32" fmla="*/ 6043461 w 12192000"/>
              <a:gd name="connsiteY32" fmla="*/ 3277509 h 6858000"/>
              <a:gd name="connsiteX33" fmla="*/ 6109692 w 12192000"/>
              <a:gd name="connsiteY33" fmla="*/ 3362879 h 6858000"/>
              <a:gd name="connsiteX34" fmla="*/ 6133877 w 12192000"/>
              <a:gd name="connsiteY34" fmla="*/ 3386554 h 6858000"/>
              <a:gd name="connsiteX35" fmla="*/ 6175205 w 12192000"/>
              <a:gd name="connsiteY35" fmla="*/ 3423208 h 6858000"/>
              <a:gd name="connsiteX36" fmla="*/ 6175926 w 12192000"/>
              <a:gd name="connsiteY36" fmla="*/ 3434363 h 6858000"/>
              <a:gd name="connsiteX37" fmla="*/ 6119620 w 12192000"/>
              <a:gd name="connsiteY37" fmla="*/ 3473747 h 6858000"/>
              <a:gd name="connsiteX38" fmla="*/ 6018015 w 12192000"/>
              <a:gd name="connsiteY38" fmla="*/ 3463046 h 6858000"/>
              <a:gd name="connsiteX39" fmla="*/ 6168166 w 12192000"/>
              <a:gd name="connsiteY39" fmla="*/ 3521781 h 6858000"/>
              <a:gd name="connsiteX40" fmla="*/ 5682157 w 12192000"/>
              <a:gd name="connsiteY40" fmla="*/ 3381775 h 6858000"/>
              <a:gd name="connsiteX41" fmla="*/ 5713198 w 12192000"/>
              <a:gd name="connsiteY41" fmla="*/ 3418426 h 6858000"/>
              <a:gd name="connsiteX42" fmla="*/ 5883202 w 12192000"/>
              <a:gd name="connsiteY42" fmla="*/ 3514950 h 6858000"/>
              <a:gd name="connsiteX43" fmla="*/ 5931387 w 12192000"/>
              <a:gd name="connsiteY43" fmla="*/ 3575508 h 6858000"/>
              <a:gd name="connsiteX44" fmla="*/ 5981919 w 12192000"/>
              <a:gd name="connsiteY44" fmla="*/ 3608971 h 6858000"/>
              <a:gd name="connsiteX45" fmla="*/ 6052845 w 12192000"/>
              <a:gd name="connsiteY45" fmla="*/ 3608290 h 6858000"/>
              <a:gd name="connsiteX46" fmla="*/ 6103196 w 12192000"/>
              <a:gd name="connsiteY46" fmla="*/ 3659739 h 6858000"/>
              <a:gd name="connsiteX47" fmla="*/ 6050680 w 12192000"/>
              <a:gd name="connsiteY47" fmla="*/ 3670666 h 6858000"/>
              <a:gd name="connsiteX48" fmla="*/ 5989139 w 12192000"/>
              <a:gd name="connsiteY48" fmla="*/ 3662243 h 6858000"/>
              <a:gd name="connsiteX49" fmla="*/ 5856311 w 12192000"/>
              <a:gd name="connsiteY49" fmla="*/ 3664973 h 6858000"/>
              <a:gd name="connsiteX50" fmla="*/ 5780153 w 12192000"/>
              <a:gd name="connsiteY50" fmla="*/ 3674991 h 6858000"/>
              <a:gd name="connsiteX51" fmla="*/ 5605096 w 12192000"/>
              <a:gd name="connsiteY51" fmla="*/ 3657917 h 6858000"/>
              <a:gd name="connsiteX52" fmla="*/ 5615384 w 12192000"/>
              <a:gd name="connsiteY52" fmla="*/ 3701627 h 6858000"/>
              <a:gd name="connsiteX53" fmla="*/ 5608886 w 12192000"/>
              <a:gd name="connsiteY53" fmla="*/ 3739645 h 6858000"/>
              <a:gd name="connsiteX54" fmla="*/ 5606359 w 12192000"/>
              <a:gd name="connsiteY54" fmla="*/ 3822284 h 6858000"/>
              <a:gd name="connsiteX55" fmla="*/ 5607984 w 12192000"/>
              <a:gd name="connsiteY55" fmla="*/ 3835716 h 6858000"/>
              <a:gd name="connsiteX56" fmla="*/ 5568822 w 12192000"/>
              <a:gd name="connsiteY56" fmla="*/ 3844366 h 6858000"/>
              <a:gd name="connsiteX57" fmla="*/ 5802171 w 12192000"/>
              <a:gd name="connsiteY57" fmla="*/ 4016244 h 6858000"/>
              <a:gd name="connsiteX58" fmla="*/ 5646244 w 12192000"/>
              <a:gd name="connsiteY58" fmla="*/ 3972534 h 6858000"/>
              <a:gd name="connsiteX59" fmla="*/ 5625129 w 12192000"/>
              <a:gd name="connsiteY59" fmla="*/ 4044701 h 6858000"/>
              <a:gd name="connsiteX60" fmla="*/ 5698400 w 12192000"/>
              <a:gd name="connsiteY60" fmla="*/ 4108899 h 6858000"/>
              <a:gd name="connsiteX61" fmla="*/ 5725470 w 12192000"/>
              <a:gd name="connsiteY61" fmla="*/ 4235930 h 6858000"/>
              <a:gd name="connsiteX62" fmla="*/ 5712295 w 12192000"/>
              <a:gd name="connsiteY62" fmla="*/ 4352032 h 6858000"/>
              <a:gd name="connsiteX63" fmla="*/ 5680894 w 12192000"/>
              <a:gd name="connsiteY63" fmla="*/ 4388911 h 6858000"/>
              <a:gd name="connsiteX64" fmla="*/ 5635415 w 12192000"/>
              <a:gd name="connsiteY64" fmla="*/ 4455158 h 6858000"/>
              <a:gd name="connsiteX65" fmla="*/ 5607263 w 12192000"/>
              <a:gd name="connsiteY65" fmla="*/ 4496136 h 6858000"/>
              <a:gd name="connsiteX66" fmla="*/ 5509446 w 12192000"/>
              <a:gd name="connsiteY66" fmla="*/ 4480201 h 6858000"/>
              <a:gd name="connsiteX67" fmla="*/ 5639928 w 12192000"/>
              <a:gd name="connsiteY67" fmla="*/ 4584239 h 6858000"/>
              <a:gd name="connsiteX68" fmla="*/ 5534171 w 12192000"/>
              <a:gd name="connsiteY68" fmla="*/ 4571262 h 6858000"/>
              <a:gd name="connsiteX69" fmla="*/ 5499701 w 12192000"/>
              <a:gd name="connsiteY69" fmla="*/ 4578547 h 6858000"/>
              <a:gd name="connsiteX70" fmla="*/ 5519373 w 12192000"/>
              <a:gd name="connsiteY70" fmla="*/ 4612239 h 6858000"/>
              <a:gd name="connsiteX71" fmla="*/ 5596974 w 12192000"/>
              <a:gd name="connsiteY71" fmla="*/ 4669379 h 6858000"/>
              <a:gd name="connsiteX72" fmla="*/ 5756873 w 12192000"/>
              <a:gd name="connsiteY72" fmla="*/ 4824185 h 6858000"/>
              <a:gd name="connsiteX73" fmla="*/ 5602028 w 12192000"/>
              <a:gd name="connsiteY73" fmla="*/ 4753158 h 6858000"/>
              <a:gd name="connsiteX74" fmla="*/ 5765173 w 12192000"/>
              <a:gd name="connsiteY74" fmla="*/ 4912286 h 6858000"/>
              <a:gd name="connsiteX75" fmla="*/ 5801450 w 12192000"/>
              <a:gd name="connsiteY75" fmla="*/ 4965101 h 6858000"/>
              <a:gd name="connsiteX76" fmla="*/ 5874721 w 12192000"/>
              <a:gd name="connsiteY76" fmla="*/ 5096229 h 6858000"/>
              <a:gd name="connsiteX77" fmla="*/ 5871110 w 12192000"/>
              <a:gd name="connsiteY77" fmla="*/ 5111026 h 6858000"/>
              <a:gd name="connsiteX78" fmla="*/ 5786469 w 12192000"/>
              <a:gd name="connsiteY78" fmla="*/ 5089855 h 6858000"/>
              <a:gd name="connsiteX79" fmla="*/ 5896196 w 12192000"/>
              <a:gd name="connsiteY79" fmla="*/ 5200041 h 6858000"/>
              <a:gd name="connsiteX80" fmla="*/ 6009534 w 12192000"/>
              <a:gd name="connsiteY80" fmla="*/ 5284725 h 6858000"/>
              <a:gd name="connsiteX81" fmla="*/ 5929042 w 12192000"/>
              <a:gd name="connsiteY81" fmla="*/ 5271751 h 6858000"/>
              <a:gd name="connsiteX82" fmla="*/ 5818413 w 12192000"/>
              <a:gd name="connsiteY82" fmla="*/ 5223260 h 6858000"/>
              <a:gd name="connsiteX83" fmla="*/ 5779973 w 12192000"/>
              <a:gd name="connsiteY83" fmla="*/ 5241473 h 6858000"/>
              <a:gd name="connsiteX84" fmla="*/ 5884826 w 12192000"/>
              <a:gd name="connsiteY84" fmla="*/ 5321606 h 6858000"/>
              <a:gd name="connsiteX85" fmla="*/ 5944924 w 12192000"/>
              <a:gd name="connsiteY85" fmla="*/ 5358715 h 6858000"/>
              <a:gd name="connsiteX86" fmla="*/ 5968926 w 12192000"/>
              <a:gd name="connsiteY86" fmla="*/ 5387170 h 6858000"/>
              <a:gd name="connsiteX87" fmla="*/ 6037505 w 12192000"/>
              <a:gd name="connsiteY87" fmla="*/ 5488704 h 6858000"/>
              <a:gd name="connsiteX88" fmla="*/ 6238910 w 12192000"/>
              <a:gd name="connsiteY88" fmla="*/ 5599571 h 6858000"/>
              <a:gd name="connsiteX89" fmla="*/ 6427321 w 12192000"/>
              <a:gd name="connsiteY89" fmla="*/ 5737302 h 6858000"/>
              <a:gd name="connsiteX90" fmla="*/ 6574408 w 12192000"/>
              <a:gd name="connsiteY90" fmla="*/ 5823126 h 6858000"/>
              <a:gd name="connsiteX91" fmla="*/ 6946177 w 12192000"/>
              <a:gd name="connsiteY91" fmla="*/ 5933538 h 6858000"/>
              <a:gd name="connsiteX92" fmla="*/ 8356197 w 12192000"/>
              <a:gd name="connsiteY92" fmla="*/ 5184561 h 6858000"/>
              <a:gd name="connsiteX93" fmla="*/ 8374063 w 12192000"/>
              <a:gd name="connsiteY93" fmla="*/ 5162249 h 6858000"/>
              <a:gd name="connsiteX94" fmla="*/ 8442461 w 12192000"/>
              <a:gd name="connsiteY94" fmla="*/ 5078246 h 6858000"/>
              <a:gd name="connsiteX95" fmla="*/ 8500574 w 12192000"/>
              <a:gd name="connsiteY95" fmla="*/ 5002664 h 6858000"/>
              <a:gd name="connsiteX96" fmla="*/ 8470255 w 12192000"/>
              <a:gd name="connsiteY96" fmla="*/ 4977167 h 6858000"/>
              <a:gd name="connsiteX97" fmla="*/ 8511222 w 12192000"/>
              <a:gd name="connsiteY97" fmla="*/ 4905001 h 6858000"/>
              <a:gd name="connsiteX98" fmla="*/ 8641522 w 12192000"/>
              <a:gd name="connsiteY98" fmla="*/ 4682584 h 6858000"/>
              <a:gd name="connsiteX99" fmla="*/ 8698730 w 12192000"/>
              <a:gd name="connsiteY99" fmla="*/ 4633640 h 6858000"/>
              <a:gd name="connsiteX100" fmla="*/ 8768393 w 12192000"/>
              <a:gd name="connsiteY100" fmla="*/ 4510479 h 6858000"/>
              <a:gd name="connsiteX101" fmla="*/ 8778319 w 12192000"/>
              <a:gd name="connsiteY101" fmla="*/ 4482024 h 6858000"/>
              <a:gd name="connsiteX102" fmla="*/ 8764062 w 12192000"/>
              <a:gd name="connsiteY102" fmla="*/ 4445824 h 6858000"/>
              <a:gd name="connsiteX103" fmla="*/ 8753414 w 12192000"/>
              <a:gd name="connsiteY103" fmla="*/ 4409400 h 6858000"/>
              <a:gd name="connsiteX104" fmla="*/ 8767310 w 12192000"/>
              <a:gd name="connsiteY104" fmla="*/ 4398700 h 6858000"/>
              <a:gd name="connsiteX105" fmla="*/ 8856643 w 12192000"/>
              <a:gd name="connsiteY105" fmla="*/ 4380261 h 6858000"/>
              <a:gd name="connsiteX106" fmla="*/ 8804848 w 12192000"/>
              <a:gd name="connsiteY106" fmla="*/ 4311055 h 6858000"/>
              <a:gd name="connsiteX107" fmla="*/ 8713530 w 12192000"/>
              <a:gd name="connsiteY107" fmla="*/ 4207927 h 6858000"/>
              <a:gd name="connsiteX108" fmla="*/ 8672022 w 12192000"/>
              <a:gd name="connsiteY108" fmla="*/ 4134623 h 6858000"/>
              <a:gd name="connsiteX109" fmla="*/ 8667148 w 12192000"/>
              <a:gd name="connsiteY109" fmla="*/ 4069059 h 6858000"/>
              <a:gd name="connsiteX110" fmla="*/ 8585575 w 12192000"/>
              <a:gd name="connsiteY110" fmla="*/ 4030359 h 6858000"/>
              <a:gd name="connsiteX111" fmla="*/ 8662275 w 12192000"/>
              <a:gd name="connsiteY111" fmla="*/ 3891717 h 6858000"/>
              <a:gd name="connsiteX112" fmla="*/ 8670037 w 12192000"/>
              <a:gd name="connsiteY112" fmla="*/ 3863033 h 6858000"/>
              <a:gd name="connsiteX113" fmla="*/ 8624017 w 12192000"/>
              <a:gd name="connsiteY113" fmla="*/ 3760362 h 6858000"/>
              <a:gd name="connsiteX114" fmla="*/ 8616436 w 12192000"/>
              <a:gd name="connsiteY114" fmla="*/ 3743970 h 6858000"/>
              <a:gd name="connsiteX115" fmla="*/ 8599473 w 12192000"/>
              <a:gd name="connsiteY115" fmla="*/ 3711188 h 6858000"/>
              <a:gd name="connsiteX116" fmla="*/ 8550745 w 12192000"/>
              <a:gd name="connsiteY116" fmla="*/ 3703220 h 6858000"/>
              <a:gd name="connsiteX117" fmla="*/ 8576010 w 12192000"/>
              <a:gd name="connsiteY117" fmla="*/ 3680000 h 6858000"/>
              <a:gd name="connsiteX118" fmla="*/ 8625100 w 12192000"/>
              <a:gd name="connsiteY118" fmla="*/ 3601459 h 6858000"/>
              <a:gd name="connsiteX119" fmla="*/ 8592433 w 12192000"/>
              <a:gd name="connsiteY119" fmla="*/ 3526333 h 6858000"/>
              <a:gd name="connsiteX120" fmla="*/ 8590269 w 12192000"/>
              <a:gd name="connsiteY120" fmla="*/ 3484900 h 6858000"/>
              <a:gd name="connsiteX121" fmla="*/ 8645312 w 12192000"/>
              <a:gd name="connsiteY121" fmla="*/ 3431858 h 6858000"/>
              <a:gd name="connsiteX122" fmla="*/ 8686820 w 12192000"/>
              <a:gd name="connsiteY122" fmla="*/ 3410914 h 6858000"/>
              <a:gd name="connsiteX123" fmla="*/ 8705950 w 12192000"/>
              <a:gd name="connsiteY123" fmla="*/ 3380864 h 6858000"/>
              <a:gd name="connsiteX124" fmla="*/ 8683391 w 12192000"/>
              <a:gd name="connsiteY124" fmla="*/ 3355822 h 6858000"/>
              <a:gd name="connsiteX125" fmla="*/ 8583229 w 12192000"/>
              <a:gd name="connsiteY125" fmla="*/ 3296177 h 6858000"/>
              <a:gd name="connsiteX126" fmla="*/ 8637190 w 12192000"/>
              <a:gd name="connsiteY126" fmla="*/ 3246320 h 6858000"/>
              <a:gd name="connsiteX127" fmla="*/ 8355114 w 12192000"/>
              <a:gd name="connsiteY127" fmla="*/ 3011154 h 6858000"/>
              <a:gd name="connsiteX128" fmla="*/ 8321004 w 12192000"/>
              <a:gd name="connsiteY128" fmla="*/ 2975186 h 6858000"/>
              <a:gd name="connsiteX129" fmla="*/ 8139993 w 12192000"/>
              <a:gd name="connsiteY129" fmla="*/ 2887993 h 6858000"/>
              <a:gd name="connsiteX130" fmla="*/ 7953747 w 12192000"/>
              <a:gd name="connsiteY130" fmla="*/ 2826301 h 6858000"/>
              <a:gd name="connsiteX131" fmla="*/ 8083145 w 12192000"/>
              <a:gd name="connsiteY131" fmla="*/ 2696083 h 6858000"/>
              <a:gd name="connsiteX132" fmla="*/ 7885529 w 12192000"/>
              <a:gd name="connsiteY132" fmla="*/ 2665804 h 6858000"/>
              <a:gd name="connsiteX133" fmla="*/ 7866219 w 12192000"/>
              <a:gd name="connsiteY133" fmla="*/ 2666715 h 6858000"/>
              <a:gd name="connsiteX134" fmla="*/ 7478205 w 12192000"/>
              <a:gd name="connsiteY134" fmla="*/ 2646681 h 6858000"/>
              <a:gd name="connsiteX135" fmla="*/ 6921993 w 12192000"/>
              <a:gd name="connsiteY135" fmla="*/ 2580207 h 6858000"/>
              <a:gd name="connsiteX136" fmla="*/ 6461612 w 12192000"/>
              <a:gd name="connsiteY136" fmla="*/ 2540368 h 6858000"/>
              <a:gd name="connsiteX137" fmla="*/ 5971453 w 12192000"/>
              <a:gd name="connsiteY137" fmla="*/ 2462965 h 6858000"/>
              <a:gd name="connsiteX138" fmla="*/ 5947992 w 12192000"/>
              <a:gd name="connsiteY138" fmla="*/ 2457985 h 6858000"/>
              <a:gd name="connsiteX139" fmla="*/ 0 w 12192000"/>
              <a:gd name="connsiteY139" fmla="*/ 0 h 6858000"/>
              <a:gd name="connsiteX140" fmla="*/ 8078332 w 12192000"/>
              <a:gd name="connsiteY140" fmla="*/ 0 h 6858000"/>
              <a:gd name="connsiteX141" fmla="*/ 8051806 w 12192000"/>
              <a:gd name="connsiteY141" fmla="*/ 19899 h 6858000"/>
              <a:gd name="connsiteX142" fmla="*/ 7919411 w 12192000"/>
              <a:gd name="connsiteY142" fmla="*/ 69998 h 6858000"/>
              <a:gd name="connsiteX143" fmla="*/ 7880558 w 12192000"/>
              <a:gd name="connsiteY143" fmla="*/ 103665 h 6858000"/>
              <a:gd name="connsiteX144" fmla="*/ 7913505 w 12192000"/>
              <a:gd name="connsiteY144" fmla="*/ 144066 h 6858000"/>
              <a:gd name="connsiteX145" fmla="*/ 7984993 w 12192000"/>
              <a:gd name="connsiteY145" fmla="*/ 172224 h 6858000"/>
              <a:gd name="connsiteX146" fmla="*/ 8079793 w 12192000"/>
              <a:gd name="connsiteY146" fmla="*/ 243535 h 6858000"/>
              <a:gd name="connsiteX147" fmla="*/ 8076065 w 12192000"/>
              <a:gd name="connsiteY147" fmla="*/ 299239 h 6858000"/>
              <a:gd name="connsiteX148" fmla="*/ 8019804 w 12192000"/>
              <a:gd name="connsiteY148" fmla="*/ 400240 h 6858000"/>
              <a:gd name="connsiteX149" fmla="*/ 8104349 w 12192000"/>
              <a:gd name="connsiteY149" fmla="*/ 505833 h 6858000"/>
              <a:gd name="connsiteX150" fmla="*/ 8147864 w 12192000"/>
              <a:gd name="connsiteY150" fmla="*/ 537052 h 6858000"/>
              <a:gd name="connsiteX151" fmla="*/ 8063941 w 12192000"/>
              <a:gd name="connsiteY151" fmla="*/ 547764 h 6858000"/>
              <a:gd name="connsiteX152" fmla="*/ 8034725 w 12192000"/>
              <a:gd name="connsiteY152" fmla="*/ 591836 h 6858000"/>
              <a:gd name="connsiteX153" fmla="*/ 8021669 w 12192000"/>
              <a:gd name="connsiteY153" fmla="*/ 613874 h 6858000"/>
              <a:gd name="connsiteX154" fmla="*/ 7942410 w 12192000"/>
              <a:gd name="connsiteY154" fmla="*/ 751909 h 6858000"/>
              <a:gd name="connsiteX155" fmla="*/ 7955778 w 12192000"/>
              <a:gd name="connsiteY155" fmla="*/ 790472 h 6858000"/>
              <a:gd name="connsiteX156" fmla="*/ 8087876 w 12192000"/>
              <a:gd name="connsiteY156" fmla="*/ 976867 h 6858000"/>
              <a:gd name="connsiteX157" fmla="*/ 7947386 w 12192000"/>
              <a:gd name="connsiteY157" fmla="*/ 1028897 h 6858000"/>
              <a:gd name="connsiteX158" fmla="*/ 7938992 w 12192000"/>
              <a:gd name="connsiteY158" fmla="*/ 1117042 h 6858000"/>
              <a:gd name="connsiteX159" fmla="*/ 7867503 w 12192000"/>
              <a:gd name="connsiteY159" fmla="*/ 1215596 h 6858000"/>
              <a:gd name="connsiteX160" fmla="*/ 7710229 w 12192000"/>
              <a:gd name="connsiteY160" fmla="*/ 1354244 h 6858000"/>
              <a:gd name="connsiteX161" fmla="*/ 7621024 w 12192000"/>
              <a:gd name="connsiteY161" fmla="*/ 1447286 h 6858000"/>
              <a:gd name="connsiteX162" fmla="*/ 7774880 w 12192000"/>
              <a:gd name="connsiteY162" fmla="*/ 1472076 h 6858000"/>
              <a:gd name="connsiteX163" fmla="*/ 7798812 w 12192000"/>
              <a:gd name="connsiteY163" fmla="*/ 1486462 h 6858000"/>
              <a:gd name="connsiteX164" fmla="*/ 7780474 w 12192000"/>
              <a:gd name="connsiteY164" fmla="*/ 1535432 h 6858000"/>
              <a:gd name="connsiteX165" fmla="*/ 7755919 w 12192000"/>
              <a:gd name="connsiteY165" fmla="*/ 1584099 h 6858000"/>
              <a:gd name="connsiteX166" fmla="*/ 7773014 w 12192000"/>
              <a:gd name="connsiteY166" fmla="*/ 1622355 h 6858000"/>
              <a:gd name="connsiteX167" fmla="*/ 7892993 w 12192000"/>
              <a:gd name="connsiteY167" fmla="*/ 1787937 h 6858000"/>
              <a:gd name="connsiteX168" fmla="*/ 7991521 w 12192000"/>
              <a:gd name="connsiteY168" fmla="*/ 1853739 h 6858000"/>
              <a:gd name="connsiteX169" fmla="*/ 8215932 w 12192000"/>
              <a:gd name="connsiteY169" fmla="*/ 2152764 h 6858000"/>
              <a:gd name="connsiteX170" fmla="*/ 8286489 w 12192000"/>
              <a:gd name="connsiteY170" fmla="*/ 2249786 h 6858000"/>
              <a:gd name="connsiteX171" fmla="*/ 8234270 w 12192000"/>
              <a:gd name="connsiteY171" fmla="*/ 2284064 h 6858000"/>
              <a:gd name="connsiteX172" fmla="*/ 8334357 w 12192000"/>
              <a:gd name="connsiteY172" fmla="*/ 2385679 h 6858000"/>
              <a:gd name="connsiteX173" fmla="*/ 8452157 w 12192000"/>
              <a:gd name="connsiteY173" fmla="*/ 2498616 h 6858000"/>
              <a:gd name="connsiteX174" fmla="*/ 8482927 w 12192000"/>
              <a:gd name="connsiteY174" fmla="*/ 2528612 h 6858000"/>
              <a:gd name="connsiteX175" fmla="*/ 10911361 w 12192000"/>
              <a:gd name="connsiteY175" fmla="*/ 3535561 h 6858000"/>
              <a:gd name="connsiteX176" fmla="*/ 11551649 w 12192000"/>
              <a:gd name="connsiteY176" fmla="*/ 3387120 h 6858000"/>
              <a:gd name="connsiteX177" fmla="*/ 11804971 w 12192000"/>
              <a:gd name="connsiteY177" fmla="*/ 3271735 h 6858000"/>
              <a:gd name="connsiteX178" fmla="*/ 12129465 w 12192000"/>
              <a:gd name="connsiteY178" fmla="*/ 3086565 h 6858000"/>
              <a:gd name="connsiteX179" fmla="*/ 12192000 w 12192000"/>
              <a:gd name="connsiteY179" fmla="*/ 3060706 h 6858000"/>
              <a:gd name="connsiteX180" fmla="*/ 12192000 w 12192000"/>
              <a:gd name="connsiteY180" fmla="*/ 3766004 h 6858000"/>
              <a:gd name="connsiteX181" fmla="*/ 12069511 w 12192000"/>
              <a:gd name="connsiteY181" fmla="*/ 3730912 h 6858000"/>
              <a:gd name="connsiteX182" fmla="*/ 11743305 w 12192000"/>
              <a:gd name="connsiteY182" fmla="*/ 3682401 h 6858000"/>
              <a:gd name="connsiteX183" fmla="*/ 11692833 w 12192000"/>
              <a:gd name="connsiteY183" fmla="*/ 3681484 h 6858000"/>
              <a:gd name="connsiteX184" fmla="*/ 9314871 w 12192000"/>
              <a:gd name="connsiteY184" fmla="*/ 4689350 h 6858000"/>
              <a:gd name="connsiteX185" fmla="*/ 9284101 w 12192000"/>
              <a:gd name="connsiteY185" fmla="*/ 4719346 h 6858000"/>
              <a:gd name="connsiteX186" fmla="*/ 9166300 w 12192000"/>
              <a:gd name="connsiteY186" fmla="*/ 4832283 h 6858000"/>
              <a:gd name="connsiteX187" fmla="*/ 9066214 w 12192000"/>
              <a:gd name="connsiteY187" fmla="*/ 4933898 h 6858000"/>
              <a:gd name="connsiteX188" fmla="*/ 9118433 w 12192000"/>
              <a:gd name="connsiteY188" fmla="*/ 4968176 h 6858000"/>
              <a:gd name="connsiteX189" fmla="*/ 9047876 w 12192000"/>
              <a:gd name="connsiteY189" fmla="*/ 5065198 h 6858000"/>
              <a:gd name="connsiteX190" fmla="*/ 8823465 w 12192000"/>
              <a:gd name="connsiteY190" fmla="*/ 5364223 h 6858000"/>
              <a:gd name="connsiteX191" fmla="*/ 8724937 w 12192000"/>
              <a:gd name="connsiteY191" fmla="*/ 5430025 h 6858000"/>
              <a:gd name="connsiteX192" fmla="*/ 8604958 w 12192000"/>
              <a:gd name="connsiteY192" fmla="*/ 5595607 h 6858000"/>
              <a:gd name="connsiteX193" fmla="*/ 8587863 w 12192000"/>
              <a:gd name="connsiteY193" fmla="*/ 5633863 h 6858000"/>
              <a:gd name="connsiteX194" fmla="*/ 8612418 w 12192000"/>
              <a:gd name="connsiteY194" fmla="*/ 5682530 h 6858000"/>
              <a:gd name="connsiteX195" fmla="*/ 8630756 w 12192000"/>
              <a:gd name="connsiteY195" fmla="*/ 5731500 h 6858000"/>
              <a:gd name="connsiteX196" fmla="*/ 8606823 w 12192000"/>
              <a:gd name="connsiteY196" fmla="*/ 5745886 h 6858000"/>
              <a:gd name="connsiteX197" fmla="*/ 8452968 w 12192000"/>
              <a:gd name="connsiteY197" fmla="*/ 5770676 h 6858000"/>
              <a:gd name="connsiteX198" fmla="*/ 8542173 w 12192000"/>
              <a:gd name="connsiteY198" fmla="*/ 5863718 h 6858000"/>
              <a:gd name="connsiteX199" fmla="*/ 8699447 w 12192000"/>
              <a:gd name="connsiteY199" fmla="*/ 6002366 h 6858000"/>
              <a:gd name="connsiteX200" fmla="*/ 8770936 w 12192000"/>
              <a:gd name="connsiteY200" fmla="*/ 6100920 h 6858000"/>
              <a:gd name="connsiteX201" fmla="*/ 8779329 w 12192000"/>
              <a:gd name="connsiteY201" fmla="*/ 6189065 h 6858000"/>
              <a:gd name="connsiteX202" fmla="*/ 8919820 w 12192000"/>
              <a:gd name="connsiteY202" fmla="*/ 6241095 h 6858000"/>
              <a:gd name="connsiteX203" fmla="*/ 8787721 w 12192000"/>
              <a:gd name="connsiteY203" fmla="*/ 6427490 h 6858000"/>
              <a:gd name="connsiteX204" fmla="*/ 8774354 w 12192000"/>
              <a:gd name="connsiteY204" fmla="*/ 6466053 h 6858000"/>
              <a:gd name="connsiteX205" fmla="*/ 8853613 w 12192000"/>
              <a:gd name="connsiteY205" fmla="*/ 6604088 h 6858000"/>
              <a:gd name="connsiteX206" fmla="*/ 8866669 w 12192000"/>
              <a:gd name="connsiteY206" fmla="*/ 6626125 h 6858000"/>
              <a:gd name="connsiteX207" fmla="*/ 8895884 w 12192000"/>
              <a:gd name="connsiteY207" fmla="*/ 6670198 h 6858000"/>
              <a:gd name="connsiteX208" fmla="*/ 8979808 w 12192000"/>
              <a:gd name="connsiteY208" fmla="*/ 6680910 h 6858000"/>
              <a:gd name="connsiteX209" fmla="*/ 8936293 w 12192000"/>
              <a:gd name="connsiteY209" fmla="*/ 6712128 h 6858000"/>
              <a:gd name="connsiteX210" fmla="*/ 8851748 w 12192000"/>
              <a:gd name="connsiteY210" fmla="*/ 6817721 h 6858000"/>
              <a:gd name="connsiteX211" fmla="*/ 8854326 w 12192000"/>
              <a:gd name="connsiteY211" fmla="*/ 6858000 h 6858000"/>
              <a:gd name="connsiteX212" fmla="*/ 0 w 12192000"/>
              <a:gd name="connsiteY2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12192000" h="6858000">
                <a:moveTo>
                  <a:pt x="5947992" y="2457985"/>
                </a:moveTo>
                <a:cubicBezTo>
                  <a:pt x="5940097" y="2457729"/>
                  <a:pt x="5932472" y="2460803"/>
                  <a:pt x="5926156" y="2472983"/>
                </a:cubicBezTo>
                <a:cubicBezTo>
                  <a:pt x="5959722" y="2505081"/>
                  <a:pt x="6002495" y="2493015"/>
                  <a:pt x="6047792" y="2529213"/>
                </a:cubicBezTo>
                <a:cubicBezTo>
                  <a:pt x="5974160" y="2517829"/>
                  <a:pt x="5915867" y="2508723"/>
                  <a:pt x="5857576" y="2499619"/>
                </a:cubicBezTo>
                <a:cubicBezTo>
                  <a:pt x="5856491" y="2505992"/>
                  <a:pt x="5855409" y="2512367"/>
                  <a:pt x="5854328" y="2518740"/>
                </a:cubicBezTo>
                <a:cubicBezTo>
                  <a:pt x="5928861" y="2532172"/>
                  <a:pt x="5997802" y="2566775"/>
                  <a:pt x="6070351" y="2591134"/>
                </a:cubicBezTo>
                <a:cubicBezTo>
                  <a:pt x="6063673" y="2606161"/>
                  <a:pt x="6056996" y="2603200"/>
                  <a:pt x="6051040" y="2602290"/>
                </a:cubicBezTo>
                <a:cubicBezTo>
                  <a:pt x="6012239" y="2596370"/>
                  <a:pt x="5973439" y="2590453"/>
                  <a:pt x="5936261" y="2574288"/>
                </a:cubicBezTo>
                <a:cubicBezTo>
                  <a:pt x="5927960" y="2570644"/>
                  <a:pt x="5917853" y="2570644"/>
                  <a:pt x="5913160" y="2581573"/>
                </a:cubicBezTo>
                <a:cubicBezTo>
                  <a:pt x="5906483" y="2597054"/>
                  <a:pt x="5916047" y="2607071"/>
                  <a:pt x="5924531" y="2615492"/>
                </a:cubicBezTo>
                <a:cubicBezTo>
                  <a:pt x="5939329" y="2630063"/>
                  <a:pt x="5957196" y="2625966"/>
                  <a:pt x="5974341" y="2628696"/>
                </a:cubicBezTo>
                <a:cubicBezTo>
                  <a:pt x="6019999" y="2635754"/>
                  <a:pt x="6041837" y="2657837"/>
                  <a:pt x="6051944" y="2708377"/>
                </a:cubicBezTo>
                <a:cubicBezTo>
                  <a:pt x="6011879" y="2687887"/>
                  <a:pt x="5973256" y="2713157"/>
                  <a:pt x="5934457" y="2698814"/>
                </a:cubicBezTo>
                <a:cubicBezTo>
                  <a:pt x="5924351" y="2695173"/>
                  <a:pt x="5908288" y="2700635"/>
                  <a:pt x="5913702" y="2718165"/>
                </a:cubicBezTo>
                <a:cubicBezTo>
                  <a:pt x="5918755" y="2734556"/>
                  <a:pt x="5935540" y="2746393"/>
                  <a:pt x="5905761" y="2743207"/>
                </a:cubicBezTo>
                <a:cubicBezTo>
                  <a:pt x="5884465" y="2740930"/>
                  <a:pt x="5842778" y="2759370"/>
                  <a:pt x="5860282" y="2763923"/>
                </a:cubicBezTo>
                <a:cubicBezTo>
                  <a:pt x="5882300" y="2769615"/>
                  <a:pt x="5903777" y="2777811"/>
                  <a:pt x="5931750" y="2787144"/>
                </a:cubicBezTo>
                <a:cubicBezTo>
                  <a:pt x="5900888" y="2802395"/>
                  <a:pt x="5878690" y="2799208"/>
                  <a:pt x="5855409" y="2787144"/>
                </a:cubicBezTo>
                <a:cubicBezTo>
                  <a:pt x="5827256" y="2772574"/>
                  <a:pt x="5790619" y="2754817"/>
                  <a:pt x="5767701" y="2771209"/>
                </a:cubicBezTo>
                <a:cubicBezTo>
                  <a:pt x="5733410" y="2795794"/>
                  <a:pt x="5704896" y="2780314"/>
                  <a:pt x="5674216" y="2776216"/>
                </a:cubicBezTo>
                <a:cubicBezTo>
                  <a:pt x="5611774" y="2767792"/>
                  <a:pt x="5549872" y="2753678"/>
                  <a:pt x="5487249" y="2746850"/>
                </a:cubicBezTo>
                <a:cubicBezTo>
                  <a:pt x="5462163" y="2744118"/>
                  <a:pt x="5435093" y="2731143"/>
                  <a:pt x="5398276" y="2748898"/>
                </a:cubicBezTo>
                <a:cubicBezTo>
                  <a:pt x="5565032" y="2839732"/>
                  <a:pt x="5744058" y="2834041"/>
                  <a:pt x="5892947" y="2946502"/>
                </a:cubicBezTo>
                <a:cubicBezTo>
                  <a:pt x="5886631" y="2957201"/>
                  <a:pt x="5854508" y="2987707"/>
                  <a:pt x="5867682" y="2989983"/>
                </a:cubicBezTo>
                <a:cubicBezTo>
                  <a:pt x="5904678" y="2996585"/>
                  <a:pt x="5937523" y="3018895"/>
                  <a:pt x="5971273" y="3037335"/>
                </a:cubicBezTo>
                <a:cubicBezTo>
                  <a:pt x="5985891" y="3045302"/>
                  <a:pt x="6003576" y="3055776"/>
                  <a:pt x="5996719" y="3084231"/>
                </a:cubicBezTo>
                <a:cubicBezTo>
                  <a:pt x="5984267" y="3092199"/>
                  <a:pt x="5975063" y="3081044"/>
                  <a:pt x="5964776" y="3080134"/>
                </a:cubicBezTo>
                <a:cubicBezTo>
                  <a:pt x="5954308" y="3079224"/>
                  <a:pt x="5930847" y="3085141"/>
                  <a:pt x="5937344" y="3089012"/>
                </a:cubicBezTo>
                <a:cubicBezTo>
                  <a:pt x="5966942" y="3106542"/>
                  <a:pt x="5913702" y="3148657"/>
                  <a:pt x="5948713" y="3148657"/>
                </a:cubicBezTo>
                <a:cubicBezTo>
                  <a:pt x="6007366" y="3148884"/>
                  <a:pt x="6038588" y="3223555"/>
                  <a:pt x="6095075" y="3225605"/>
                </a:cubicBezTo>
                <a:cubicBezTo>
                  <a:pt x="6104098" y="3225831"/>
                  <a:pt x="6108430" y="3239035"/>
                  <a:pt x="6108249" y="3250646"/>
                </a:cubicBezTo>
                <a:cubicBezTo>
                  <a:pt x="6108249" y="3264533"/>
                  <a:pt x="6099948" y="3267037"/>
                  <a:pt x="6090744" y="3268403"/>
                </a:cubicBezTo>
                <a:cubicBezTo>
                  <a:pt x="6076667" y="3270451"/>
                  <a:pt x="6062049" y="3250646"/>
                  <a:pt x="6043461" y="3277509"/>
                </a:cubicBezTo>
                <a:cubicBezTo>
                  <a:pt x="6076847" y="3293216"/>
                  <a:pt x="6110234" y="3308925"/>
                  <a:pt x="6109692" y="3362879"/>
                </a:cubicBezTo>
                <a:cubicBezTo>
                  <a:pt x="6109513" y="3377448"/>
                  <a:pt x="6123409" y="3382912"/>
                  <a:pt x="6133877" y="3386554"/>
                </a:cubicBezTo>
                <a:cubicBezTo>
                  <a:pt x="6151202" y="3392474"/>
                  <a:pt x="6165818" y="3402946"/>
                  <a:pt x="6175205" y="3423208"/>
                </a:cubicBezTo>
                <a:cubicBezTo>
                  <a:pt x="6175023" y="3427077"/>
                  <a:pt x="6174842" y="3431175"/>
                  <a:pt x="6175926" y="3434363"/>
                </a:cubicBezTo>
                <a:cubicBezTo>
                  <a:pt x="6172859" y="3483307"/>
                  <a:pt x="6147593" y="3481940"/>
                  <a:pt x="6119620" y="3473747"/>
                </a:cubicBezTo>
                <a:cubicBezTo>
                  <a:pt x="6086232" y="3463729"/>
                  <a:pt x="6053206" y="3445516"/>
                  <a:pt x="6018015" y="3463046"/>
                </a:cubicBezTo>
                <a:cubicBezTo>
                  <a:pt x="6067646" y="3486494"/>
                  <a:pt x="6121605" y="3488316"/>
                  <a:pt x="6168166" y="3521781"/>
                </a:cubicBezTo>
                <a:cubicBezTo>
                  <a:pt x="5997802" y="3527928"/>
                  <a:pt x="5847289" y="3422296"/>
                  <a:pt x="5682157" y="3381775"/>
                </a:cubicBezTo>
                <a:cubicBezTo>
                  <a:pt x="5687753" y="3408864"/>
                  <a:pt x="5701106" y="3414328"/>
                  <a:pt x="5713198" y="3418426"/>
                </a:cubicBezTo>
                <a:cubicBezTo>
                  <a:pt x="5774197" y="3438916"/>
                  <a:pt x="5827616" y="3479666"/>
                  <a:pt x="5883202" y="3514950"/>
                </a:cubicBezTo>
                <a:cubicBezTo>
                  <a:pt x="5906121" y="3529520"/>
                  <a:pt x="5922726" y="3544092"/>
                  <a:pt x="5931387" y="3575508"/>
                </a:cubicBezTo>
                <a:cubicBezTo>
                  <a:pt x="5939149" y="3603965"/>
                  <a:pt x="5954128" y="3617168"/>
                  <a:pt x="5981919" y="3608971"/>
                </a:cubicBezTo>
                <a:cubicBezTo>
                  <a:pt x="6004478" y="3602142"/>
                  <a:pt x="6029202" y="3605784"/>
                  <a:pt x="6052845" y="3608290"/>
                </a:cubicBezTo>
                <a:cubicBezTo>
                  <a:pt x="6080096" y="3611021"/>
                  <a:pt x="6110596" y="3643120"/>
                  <a:pt x="6103196" y="3659739"/>
                </a:cubicBezTo>
                <a:cubicBezTo>
                  <a:pt x="6090564" y="3687968"/>
                  <a:pt x="6069448" y="3673853"/>
                  <a:pt x="6050680" y="3670666"/>
                </a:cubicBezTo>
                <a:cubicBezTo>
                  <a:pt x="6029383" y="3666796"/>
                  <a:pt x="5989861" y="3658828"/>
                  <a:pt x="5989139" y="3662243"/>
                </a:cubicBezTo>
                <a:cubicBezTo>
                  <a:pt x="5975242" y="3733043"/>
                  <a:pt x="5877426" y="3671351"/>
                  <a:pt x="5856311" y="3664973"/>
                </a:cubicBezTo>
                <a:cubicBezTo>
                  <a:pt x="5829964" y="3657007"/>
                  <a:pt x="5805239" y="3671577"/>
                  <a:pt x="5780153" y="3674991"/>
                </a:cubicBezTo>
                <a:cubicBezTo>
                  <a:pt x="5757776" y="3678178"/>
                  <a:pt x="5631264" y="3687968"/>
                  <a:pt x="5605096" y="3657917"/>
                </a:cubicBezTo>
                <a:cubicBezTo>
                  <a:pt x="5601487" y="3681365"/>
                  <a:pt x="5609066" y="3690927"/>
                  <a:pt x="5615384" y="3701627"/>
                </a:cubicBezTo>
                <a:cubicBezTo>
                  <a:pt x="5624226" y="3716879"/>
                  <a:pt x="5625670" y="3727579"/>
                  <a:pt x="5608886" y="3739645"/>
                </a:cubicBezTo>
                <a:cubicBezTo>
                  <a:pt x="5561061" y="3774249"/>
                  <a:pt x="5561784" y="3775386"/>
                  <a:pt x="5606359" y="3822284"/>
                </a:cubicBezTo>
                <a:cubicBezTo>
                  <a:pt x="5608526" y="3824332"/>
                  <a:pt x="5607622" y="3831162"/>
                  <a:pt x="5607984" y="3835716"/>
                </a:cubicBezTo>
                <a:cubicBezTo>
                  <a:pt x="5596254" y="3843000"/>
                  <a:pt x="5582537" y="3824787"/>
                  <a:pt x="5568822" y="3844366"/>
                </a:cubicBezTo>
                <a:cubicBezTo>
                  <a:pt x="5628557" y="3930418"/>
                  <a:pt x="5719696" y="3951589"/>
                  <a:pt x="5802171" y="4016244"/>
                </a:cubicBezTo>
                <a:cubicBezTo>
                  <a:pt x="5735397" y="4037643"/>
                  <a:pt x="5695332" y="3962973"/>
                  <a:pt x="5646244" y="3972534"/>
                </a:cubicBezTo>
                <a:cubicBezTo>
                  <a:pt x="5621699" y="3995983"/>
                  <a:pt x="5694611" y="4033546"/>
                  <a:pt x="5625129" y="4044701"/>
                </a:cubicBezTo>
                <a:cubicBezTo>
                  <a:pt x="5655268" y="4065189"/>
                  <a:pt x="5677646" y="4085221"/>
                  <a:pt x="5698400" y="4108899"/>
                </a:cubicBezTo>
                <a:cubicBezTo>
                  <a:pt x="5735397" y="4151242"/>
                  <a:pt x="5742615" y="4179015"/>
                  <a:pt x="5725470" y="4235930"/>
                </a:cubicBezTo>
                <a:cubicBezTo>
                  <a:pt x="5714280" y="4273265"/>
                  <a:pt x="5697858" y="4307641"/>
                  <a:pt x="5712295" y="4352032"/>
                </a:cubicBezTo>
                <a:cubicBezTo>
                  <a:pt x="5722402" y="4382538"/>
                  <a:pt x="5718431" y="4402571"/>
                  <a:pt x="5680894" y="4388911"/>
                </a:cubicBezTo>
                <a:cubicBezTo>
                  <a:pt x="5640469" y="4374341"/>
                  <a:pt x="5625311" y="4401660"/>
                  <a:pt x="5635415" y="4455158"/>
                </a:cubicBezTo>
                <a:cubicBezTo>
                  <a:pt x="5641912" y="4489535"/>
                  <a:pt x="5635053" y="4500006"/>
                  <a:pt x="5607263" y="4496136"/>
                </a:cubicBezTo>
                <a:cubicBezTo>
                  <a:pt x="5576581" y="4491811"/>
                  <a:pt x="5547347" y="4469272"/>
                  <a:pt x="5509446" y="4480201"/>
                </a:cubicBezTo>
                <a:cubicBezTo>
                  <a:pt x="5539765" y="4542578"/>
                  <a:pt x="5604556" y="4524821"/>
                  <a:pt x="5639928" y="4584239"/>
                </a:cubicBezTo>
                <a:cubicBezTo>
                  <a:pt x="5597697" y="4584465"/>
                  <a:pt x="5565392" y="4584239"/>
                  <a:pt x="5534171" y="4571262"/>
                </a:cubicBezTo>
                <a:cubicBezTo>
                  <a:pt x="5521177" y="4566025"/>
                  <a:pt x="5506919" y="4560563"/>
                  <a:pt x="5499701" y="4578547"/>
                </a:cubicBezTo>
                <a:cubicBezTo>
                  <a:pt x="5491219" y="4600174"/>
                  <a:pt x="5508725" y="4608370"/>
                  <a:pt x="5519373" y="4612239"/>
                </a:cubicBezTo>
                <a:cubicBezTo>
                  <a:pt x="5549331" y="4623167"/>
                  <a:pt x="5572251" y="4649119"/>
                  <a:pt x="5596974" y="4669379"/>
                </a:cubicBezTo>
                <a:cubicBezTo>
                  <a:pt x="5651296" y="4713773"/>
                  <a:pt x="5710854" y="4750880"/>
                  <a:pt x="5756873" y="4824185"/>
                </a:cubicBezTo>
                <a:cubicBezTo>
                  <a:pt x="5698941" y="4805517"/>
                  <a:pt x="5655808" y="4762036"/>
                  <a:pt x="5602028" y="4753158"/>
                </a:cubicBezTo>
                <a:cubicBezTo>
                  <a:pt x="5648590" y="4819860"/>
                  <a:pt x="5708506" y="4863796"/>
                  <a:pt x="5765173" y="4912286"/>
                </a:cubicBezTo>
                <a:cubicBezTo>
                  <a:pt x="5781416" y="4925946"/>
                  <a:pt x="5797839" y="4935280"/>
                  <a:pt x="5801450" y="4965101"/>
                </a:cubicBezTo>
                <a:cubicBezTo>
                  <a:pt x="5808487" y="5022926"/>
                  <a:pt x="5829602" y="5070733"/>
                  <a:pt x="5874721" y="5096229"/>
                </a:cubicBezTo>
                <a:cubicBezTo>
                  <a:pt x="5875080" y="5096458"/>
                  <a:pt x="5872555" y="5105110"/>
                  <a:pt x="5871110" y="5111026"/>
                </a:cubicBezTo>
                <a:cubicBezTo>
                  <a:pt x="5843499" y="5112849"/>
                  <a:pt x="5821663" y="5078700"/>
                  <a:pt x="5786469" y="5089855"/>
                </a:cubicBezTo>
                <a:cubicBezTo>
                  <a:pt x="5820218" y="5136296"/>
                  <a:pt x="5848372" y="5177958"/>
                  <a:pt x="5896196" y="5200041"/>
                </a:cubicBezTo>
                <a:cubicBezTo>
                  <a:pt x="5934457" y="5217568"/>
                  <a:pt x="5981739" y="5227813"/>
                  <a:pt x="6009534" y="5284725"/>
                </a:cubicBezTo>
                <a:cubicBezTo>
                  <a:pt x="5977228" y="5295882"/>
                  <a:pt x="5953224" y="5281769"/>
                  <a:pt x="5929042" y="5271751"/>
                </a:cubicBezTo>
                <a:cubicBezTo>
                  <a:pt x="5892045" y="5256270"/>
                  <a:pt x="5855409" y="5238742"/>
                  <a:pt x="5818413" y="5223260"/>
                </a:cubicBezTo>
                <a:cubicBezTo>
                  <a:pt x="5804336" y="5217341"/>
                  <a:pt x="5788996" y="5213242"/>
                  <a:pt x="5779973" y="5241473"/>
                </a:cubicBezTo>
                <a:cubicBezTo>
                  <a:pt x="5827077" y="5247392"/>
                  <a:pt x="5855230" y="5285637"/>
                  <a:pt x="5884826" y="5321606"/>
                </a:cubicBezTo>
                <a:cubicBezTo>
                  <a:pt x="5901430" y="5341868"/>
                  <a:pt x="5914966" y="5368959"/>
                  <a:pt x="5944924" y="5358715"/>
                </a:cubicBezTo>
                <a:cubicBezTo>
                  <a:pt x="5960626" y="5353252"/>
                  <a:pt x="5970550" y="5368502"/>
                  <a:pt x="5968926" y="5387170"/>
                </a:cubicBezTo>
                <a:cubicBezTo>
                  <a:pt x="5962971" y="5452963"/>
                  <a:pt x="5999606" y="5475955"/>
                  <a:pt x="6037505" y="5488704"/>
                </a:cubicBezTo>
                <a:cubicBezTo>
                  <a:pt x="6109333" y="5512608"/>
                  <a:pt x="6169069" y="5568837"/>
                  <a:pt x="6238910" y="5599571"/>
                </a:cubicBezTo>
                <a:cubicBezTo>
                  <a:pt x="6306768" y="5629394"/>
                  <a:pt x="6359285" y="5700193"/>
                  <a:pt x="6427321" y="5737302"/>
                </a:cubicBezTo>
                <a:cubicBezTo>
                  <a:pt x="6476592" y="5764165"/>
                  <a:pt x="6523694" y="5798767"/>
                  <a:pt x="6574408" y="5823126"/>
                </a:cubicBezTo>
                <a:cubicBezTo>
                  <a:pt x="6694419" y="5880723"/>
                  <a:pt x="6816779" y="5926936"/>
                  <a:pt x="6946177" y="5933538"/>
                </a:cubicBezTo>
                <a:cubicBezTo>
                  <a:pt x="7053016" y="5938775"/>
                  <a:pt x="7979734" y="5933767"/>
                  <a:pt x="8356197" y="5184561"/>
                </a:cubicBezTo>
                <a:cubicBezTo>
                  <a:pt x="8363416" y="5180917"/>
                  <a:pt x="8371536" y="5171356"/>
                  <a:pt x="8374063" y="5162249"/>
                </a:cubicBezTo>
                <a:cubicBezTo>
                  <a:pt x="8386155" y="5119678"/>
                  <a:pt x="8415752" y="5101238"/>
                  <a:pt x="8442461" y="5078246"/>
                </a:cubicBezTo>
                <a:cubicBezTo>
                  <a:pt x="8465923" y="5057984"/>
                  <a:pt x="8490829" y="5036813"/>
                  <a:pt x="8500574" y="5002664"/>
                </a:cubicBezTo>
                <a:cubicBezTo>
                  <a:pt x="8513388" y="4957134"/>
                  <a:pt x="8476933" y="4994469"/>
                  <a:pt x="8470255" y="4977167"/>
                </a:cubicBezTo>
                <a:cubicBezTo>
                  <a:pt x="8484151" y="4953492"/>
                  <a:pt x="8505628" y="4931864"/>
                  <a:pt x="8511222" y="4905001"/>
                </a:cubicBezTo>
                <a:cubicBezTo>
                  <a:pt x="8531614" y="4808021"/>
                  <a:pt x="8575650" y="4737448"/>
                  <a:pt x="8641522" y="4682584"/>
                </a:cubicBezTo>
                <a:cubicBezTo>
                  <a:pt x="8660471" y="4666876"/>
                  <a:pt x="8672923" y="4638191"/>
                  <a:pt x="8698730" y="4633640"/>
                </a:cubicBezTo>
                <a:cubicBezTo>
                  <a:pt x="8756120" y="4623622"/>
                  <a:pt x="8738073" y="4545310"/>
                  <a:pt x="8768393" y="4510479"/>
                </a:cubicBezTo>
                <a:cubicBezTo>
                  <a:pt x="8774168" y="4503875"/>
                  <a:pt x="8779401" y="4490901"/>
                  <a:pt x="8778319" y="4482024"/>
                </a:cubicBezTo>
                <a:cubicBezTo>
                  <a:pt x="8776696" y="4469272"/>
                  <a:pt x="8769837" y="4457207"/>
                  <a:pt x="8764062" y="4445824"/>
                </a:cubicBezTo>
                <a:cubicBezTo>
                  <a:pt x="8758106" y="4434442"/>
                  <a:pt x="8749083" y="4424425"/>
                  <a:pt x="8753414" y="4409400"/>
                </a:cubicBezTo>
                <a:cubicBezTo>
                  <a:pt x="8755217" y="4403254"/>
                  <a:pt x="8753956" y="4381855"/>
                  <a:pt x="8767310" y="4398700"/>
                </a:cubicBezTo>
                <a:cubicBezTo>
                  <a:pt x="8803945" y="4444915"/>
                  <a:pt x="8825242" y="4401206"/>
                  <a:pt x="8856643" y="4380261"/>
                </a:cubicBezTo>
                <a:cubicBezTo>
                  <a:pt x="8831377" y="4358633"/>
                  <a:pt x="8808638" y="4343381"/>
                  <a:pt x="8804848" y="4311055"/>
                </a:cubicBezTo>
                <a:cubicBezTo>
                  <a:pt x="8797088" y="4244352"/>
                  <a:pt x="8763883" y="4213847"/>
                  <a:pt x="8713530" y="4207927"/>
                </a:cubicBezTo>
                <a:cubicBezTo>
                  <a:pt x="8732118" y="4143502"/>
                  <a:pt x="8732118" y="4143502"/>
                  <a:pt x="8672022" y="4134623"/>
                </a:cubicBezTo>
                <a:cubicBezTo>
                  <a:pt x="8695122" y="4093646"/>
                  <a:pt x="8695122" y="4083174"/>
                  <a:pt x="8667148" y="4069059"/>
                </a:cubicBezTo>
                <a:cubicBezTo>
                  <a:pt x="8640258" y="4055627"/>
                  <a:pt x="8610481" y="4051074"/>
                  <a:pt x="8585575" y="4030359"/>
                </a:cubicBezTo>
                <a:cubicBezTo>
                  <a:pt x="8608496" y="3977998"/>
                  <a:pt x="8614992" y="3917215"/>
                  <a:pt x="8662275" y="3891717"/>
                </a:cubicBezTo>
                <a:cubicBezTo>
                  <a:pt x="8669675" y="3887847"/>
                  <a:pt x="8674728" y="3872139"/>
                  <a:pt x="8670037" y="3863033"/>
                </a:cubicBezTo>
                <a:cubicBezTo>
                  <a:pt x="8652891" y="3830024"/>
                  <a:pt x="8677435" y="3767419"/>
                  <a:pt x="8624017" y="3760362"/>
                </a:cubicBezTo>
                <a:cubicBezTo>
                  <a:pt x="8617338" y="3759679"/>
                  <a:pt x="8611202" y="3752848"/>
                  <a:pt x="8616436" y="3743970"/>
                </a:cubicBezTo>
                <a:cubicBezTo>
                  <a:pt x="8634484" y="3713010"/>
                  <a:pt x="8612646" y="3715058"/>
                  <a:pt x="8599473" y="3711188"/>
                </a:cubicBezTo>
                <a:cubicBezTo>
                  <a:pt x="8583590" y="3706409"/>
                  <a:pt x="8565543" y="3720067"/>
                  <a:pt x="8550745" y="3703220"/>
                </a:cubicBezTo>
                <a:cubicBezTo>
                  <a:pt x="8554174" y="3685463"/>
                  <a:pt x="8566987" y="3685690"/>
                  <a:pt x="8576010" y="3680000"/>
                </a:cubicBezTo>
                <a:cubicBezTo>
                  <a:pt x="8602359" y="3663608"/>
                  <a:pt x="8623836" y="3644031"/>
                  <a:pt x="8625100" y="3601459"/>
                </a:cubicBezTo>
                <a:cubicBezTo>
                  <a:pt x="8626001" y="3567084"/>
                  <a:pt x="8628889" y="3536807"/>
                  <a:pt x="8592433" y="3526333"/>
                </a:cubicBezTo>
                <a:cubicBezTo>
                  <a:pt x="8577274" y="3522007"/>
                  <a:pt x="8581606" y="3497194"/>
                  <a:pt x="8590269" y="3484900"/>
                </a:cubicBezTo>
                <a:cubicBezTo>
                  <a:pt x="8605789" y="3463046"/>
                  <a:pt x="8618601" y="3433907"/>
                  <a:pt x="8645312" y="3431858"/>
                </a:cubicBezTo>
                <a:cubicBezTo>
                  <a:pt x="8661554" y="3430493"/>
                  <a:pt x="8674007" y="3421385"/>
                  <a:pt x="8686820" y="3410914"/>
                </a:cubicBezTo>
                <a:cubicBezTo>
                  <a:pt x="8696024" y="3403399"/>
                  <a:pt x="8707033" y="3397026"/>
                  <a:pt x="8705950" y="3380864"/>
                </a:cubicBezTo>
                <a:cubicBezTo>
                  <a:pt x="8704867" y="3365383"/>
                  <a:pt x="8694220" y="3359009"/>
                  <a:pt x="8683391" y="3355822"/>
                </a:cubicBezTo>
                <a:cubicBezTo>
                  <a:pt x="8647296" y="3345578"/>
                  <a:pt x="8613369" y="3330552"/>
                  <a:pt x="8583229" y="3296177"/>
                </a:cubicBezTo>
                <a:cubicBezTo>
                  <a:pt x="8603262" y="3277964"/>
                  <a:pt x="8622392" y="3264761"/>
                  <a:pt x="8637190" y="3246320"/>
                </a:cubicBezTo>
                <a:cubicBezTo>
                  <a:pt x="8672923" y="3201702"/>
                  <a:pt x="8370273" y="3061239"/>
                  <a:pt x="8355114" y="3011154"/>
                </a:cubicBezTo>
                <a:cubicBezTo>
                  <a:pt x="8350422" y="2995674"/>
                  <a:pt x="8334361" y="2979739"/>
                  <a:pt x="8321004" y="2975186"/>
                </a:cubicBezTo>
                <a:cubicBezTo>
                  <a:pt x="8258382" y="2953786"/>
                  <a:pt x="8204061" y="2905750"/>
                  <a:pt x="8139993" y="2887993"/>
                </a:cubicBezTo>
                <a:cubicBezTo>
                  <a:pt x="8079535" y="2871148"/>
                  <a:pt x="8019980" y="2848609"/>
                  <a:pt x="7953747" y="2826301"/>
                </a:cubicBezTo>
                <a:cubicBezTo>
                  <a:pt x="7994353" y="2770297"/>
                  <a:pt x="8066361" y="2776900"/>
                  <a:pt x="8083145" y="2696083"/>
                </a:cubicBezTo>
                <a:cubicBezTo>
                  <a:pt x="8017633" y="2675138"/>
                  <a:pt x="7948695" y="2699043"/>
                  <a:pt x="7885529" y="2665804"/>
                </a:cubicBezTo>
                <a:cubicBezTo>
                  <a:pt x="7880115" y="2662846"/>
                  <a:pt x="7872715" y="2665804"/>
                  <a:pt x="7866219" y="2666715"/>
                </a:cubicBezTo>
                <a:cubicBezTo>
                  <a:pt x="7736099" y="2684472"/>
                  <a:pt x="7606520" y="2668993"/>
                  <a:pt x="7478205" y="2646681"/>
                </a:cubicBezTo>
                <a:cubicBezTo>
                  <a:pt x="7293403" y="2614811"/>
                  <a:pt x="7107878" y="2594550"/>
                  <a:pt x="6921993" y="2580207"/>
                </a:cubicBezTo>
                <a:cubicBezTo>
                  <a:pt x="6768412" y="2568368"/>
                  <a:pt x="6614471" y="2563133"/>
                  <a:pt x="6461612" y="2540368"/>
                </a:cubicBezTo>
                <a:cubicBezTo>
                  <a:pt x="6298106" y="2516010"/>
                  <a:pt x="6134780" y="2488463"/>
                  <a:pt x="5971453" y="2462965"/>
                </a:cubicBezTo>
                <a:cubicBezTo>
                  <a:pt x="5964054" y="2461826"/>
                  <a:pt x="5955887" y="2458241"/>
                  <a:pt x="5947992" y="2457985"/>
                </a:cubicBezTo>
                <a:close/>
                <a:moveTo>
                  <a:pt x="0" y="0"/>
                </a:moveTo>
                <a:lnTo>
                  <a:pt x="8078332" y="0"/>
                </a:lnTo>
                <a:lnTo>
                  <a:pt x="8051806" y="19899"/>
                </a:lnTo>
                <a:cubicBezTo>
                  <a:pt x="8010559" y="45723"/>
                  <a:pt x="7966035" y="59669"/>
                  <a:pt x="7919411" y="69998"/>
                </a:cubicBezTo>
                <a:cubicBezTo>
                  <a:pt x="7900760" y="74283"/>
                  <a:pt x="7882423" y="82852"/>
                  <a:pt x="7880558" y="103665"/>
                </a:cubicBezTo>
                <a:cubicBezTo>
                  <a:pt x="7878694" y="125395"/>
                  <a:pt x="7897654" y="133963"/>
                  <a:pt x="7913505" y="144066"/>
                </a:cubicBezTo>
                <a:cubicBezTo>
                  <a:pt x="7935573" y="158143"/>
                  <a:pt x="7957019" y="170388"/>
                  <a:pt x="7984993" y="172224"/>
                </a:cubicBezTo>
                <a:cubicBezTo>
                  <a:pt x="8030996" y="174978"/>
                  <a:pt x="8053062" y="214154"/>
                  <a:pt x="8079793" y="243535"/>
                </a:cubicBezTo>
                <a:cubicBezTo>
                  <a:pt x="8094711" y="260064"/>
                  <a:pt x="8102173" y="293423"/>
                  <a:pt x="8076065" y="299239"/>
                </a:cubicBezTo>
                <a:cubicBezTo>
                  <a:pt x="8013279" y="313320"/>
                  <a:pt x="8018253" y="354025"/>
                  <a:pt x="8019804" y="400240"/>
                </a:cubicBezTo>
                <a:cubicBezTo>
                  <a:pt x="8021980" y="457476"/>
                  <a:pt x="8058970" y="483796"/>
                  <a:pt x="8104349" y="505833"/>
                </a:cubicBezTo>
                <a:cubicBezTo>
                  <a:pt x="8119890" y="513484"/>
                  <a:pt x="8141956" y="513178"/>
                  <a:pt x="8147864" y="537052"/>
                </a:cubicBezTo>
                <a:cubicBezTo>
                  <a:pt x="8122377" y="559700"/>
                  <a:pt x="8091295" y="541338"/>
                  <a:pt x="8063941" y="547764"/>
                </a:cubicBezTo>
                <a:cubicBezTo>
                  <a:pt x="8041252" y="552966"/>
                  <a:pt x="8003642" y="550213"/>
                  <a:pt x="8034725" y="591836"/>
                </a:cubicBezTo>
                <a:cubicBezTo>
                  <a:pt x="8043740" y="603773"/>
                  <a:pt x="8033171" y="612956"/>
                  <a:pt x="8021669" y="613874"/>
                </a:cubicBezTo>
                <a:cubicBezTo>
                  <a:pt x="7929668" y="623362"/>
                  <a:pt x="7971939" y="707531"/>
                  <a:pt x="7942410" y="751909"/>
                </a:cubicBezTo>
                <a:cubicBezTo>
                  <a:pt x="7934331" y="764151"/>
                  <a:pt x="7943034" y="785269"/>
                  <a:pt x="7955778" y="790472"/>
                </a:cubicBezTo>
                <a:cubicBezTo>
                  <a:pt x="8037212" y="824753"/>
                  <a:pt x="8048401" y="906472"/>
                  <a:pt x="8087876" y="976867"/>
                </a:cubicBezTo>
                <a:cubicBezTo>
                  <a:pt x="8044981" y="1004717"/>
                  <a:pt x="7993697" y="1010838"/>
                  <a:pt x="7947386" y="1028897"/>
                </a:cubicBezTo>
                <a:cubicBezTo>
                  <a:pt x="7899207" y="1047873"/>
                  <a:pt x="7899207" y="1061952"/>
                  <a:pt x="7938992" y="1117042"/>
                </a:cubicBezTo>
                <a:cubicBezTo>
                  <a:pt x="7835489" y="1128980"/>
                  <a:pt x="7835489" y="1128980"/>
                  <a:pt x="7867503" y="1215596"/>
                </a:cubicBezTo>
                <a:cubicBezTo>
                  <a:pt x="7780782" y="1223554"/>
                  <a:pt x="7723594" y="1264566"/>
                  <a:pt x="7710229" y="1354244"/>
                </a:cubicBezTo>
                <a:cubicBezTo>
                  <a:pt x="7703701" y="1397704"/>
                  <a:pt x="7664539" y="1418209"/>
                  <a:pt x="7621024" y="1447286"/>
                </a:cubicBezTo>
                <a:cubicBezTo>
                  <a:pt x="7675106" y="1475446"/>
                  <a:pt x="7711784" y="1534209"/>
                  <a:pt x="7774880" y="1472076"/>
                </a:cubicBezTo>
                <a:cubicBezTo>
                  <a:pt x="7797879" y="1449429"/>
                  <a:pt x="7795707" y="1478199"/>
                  <a:pt x="7798812" y="1486462"/>
                </a:cubicBezTo>
                <a:cubicBezTo>
                  <a:pt x="7806271" y="1506661"/>
                  <a:pt x="7790732" y="1520130"/>
                  <a:pt x="7780474" y="1535432"/>
                </a:cubicBezTo>
                <a:cubicBezTo>
                  <a:pt x="7770528" y="1550736"/>
                  <a:pt x="7758715" y="1566956"/>
                  <a:pt x="7755919" y="1584099"/>
                </a:cubicBezTo>
                <a:cubicBezTo>
                  <a:pt x="7754055" y="1596034"/>
                  <a:pt x="7763068" y="1613478"/>
                  <a:pt x="7773014" y="1622355"/>
                </a:cubicBezTo>
                <a:cubicBezTo>
                  <a:pt x="7825233" y="1669183"/>
                  <a:pt x="7794151" y="1774469"/>
                  <a:pt x="7892993" y="1787937"/>
                </a:cubicBezTo>
                <a:cubicBezTo>
                  <a:pt x="7937439" y="1794056"/>
                  <a:pt x="7958885" y="1832621"/>
                  <a:pt x="7991521" y="1853739"/>
                </a:cubicBezTo>
                <a:cubicBezTo>
                  <a:pt x="8104970" y="1927500"/>
                  <a:pt x="8180811" y="2022380"/>
                  <a:pt x="8215932" y="2152764"/>
                </a:cubicBezTo>
                <a:cubicBezTo>
                  <a:pt x="8225567" y="2188879"/>
                  <a:pt x="8262556" y="2217957"/>
                  <a:pt x="8286489" y="2249786"/>
                </a:cubicBezTo>
                <a:cubicBezTo>
                  <a:pt x="8274987" y="2273047"/>
                  <a:pt x="8212203" y="2222852"/>
                  <a:pt x="8234270" y="2284064"/>
                </a:cubicBezTo>
                <a:cubicBezTo>
                  <a:pt x="8251054" y="2329975"/>
                  <a:pt x="8293949" y="2358439"/>
                  <a:pt x="8334357" y="2385679"/>
                </a:cubicBezTo>
                <a:cubicBezTo>
                  <a:pt x="8380357" y="2416591"/>
                  <a:pt x="8431331" y="2441382"/>
                  <a:pt x="8452157" y="2498616"/>
                </a:cubicBezTo>
                <a:cubicBezTo>
                  <a:pt x="8456509" y="2510859"/>
                  <a:pt x="8470494" y="2523714"/>
                  <a:pt x="8482927" y="2528612"/>
                </a:cubicBezTo>
                <a:cubicBezTo>
                  <a:pt x="9131298" y="3535869"/>
                  <a:pt x="10727356" y="3542602"/>
                  <a:pt x="10911361" y="3535561"/>
                </a:cubicBezTo>
                <a:cubicBezTo>
                  <a:pt x="11134219" y="3526686"/>
                  <a:pt x="11344956" y="3464554"/>
                  <a:pt x="11551649" y="3387120"/>
                </a:cubicBezTo>
                <a:cubicBezTo>
                  <a:pt x="11638991" y="3354371"/>
                  <a:pt x="11720114" y="3307851"/>
                  <a:pt x="11804971" y="3271735"/>
                </a:cubicBezTo>
                <a:cubicBezTo>
                  <a:pt x="11922148" y="3221845"/>
                  <a:pt x="12012596" y="3126660"/>
                  <a:pt x="12129465" y="3086565"/>
                </a:cubicBezTo>
                <a:lnTo>
                  <a:pt x="12192000" y="3060706"/>
                </a:lnTo>
                <a:lnTo>
                  <a:pt x="12192000" y="3766004"/>
                </a:lnTo>
                <a:lnTo>
                  <a:pt x="12069511" y="3730912"/>
                </a:lnTo>
                <a:cubicBezTo>
                  <a:pt x="11963133" y="3704591"/>
                  <a:pt x="11854734" y="3686839"/>
                  <a:pt x="11743305" y="3682401"/>
                </a:cubicBezTo>
                <a:cubicBezTo>
                  <a:pt x="11731805" y="3681961"/>
                  <a:pt x="11714789" y="3681575"/>
                  <a:pt x="11692833" y="3681484"/>
                </a:cubicBezTo>
                <a:cubicBezTo>
                  <a:pt x="11363495" y="3680110"/>
                  <a:pt x="9922719" y="3745047"/>
                  <a:pt x="9314871" y="4689350"/>
                </a:cubicBezTo>
                <a:cubicBezTo>
                  <a:pt x="9302438" y="4694248"/>
                  <a:pt x="9288453" y="4707103"/>
                  <a:pt x="9284101" y="4719346"/>
                </a:cubicBezTo>
                <a:cubicBezTo>
                  <a:pt x="9263275" y="4776580"/>
                  <a:pt x="9212301" y="4801371"/>
                  <a:pt x="9166300" y="4832283"/>
                </a:cubicBezTo>
                <a:cubicBezTo>
                  <a:pt x="9125893" y="4859523"/>
                  <a:pt x="9082998" y="4887987"/>
                  <a:pt x="9066214" y="4933898"/>
                </a:cubicBezTo>
                <a:cubicBezTo>
                  <a:pt x="9044146" y="4995110"/>
                  <a:pt x="9106931" y="4944915"/>
                  <a:pt x="9118433" y="4968176"/>
                </a:cubicBezTo>
                <a:cubicBezTo>
                  <a:pt x="9094500" y="5000005"/>
                  <a:pt x="9057511" y="5029083"/>
                  <a:pt x="9047876" y="5065198"/>
                </a:cubicBezTo>
                <a:cubicBezTo>
                  <a:pt x="9012755" y="5195582"/>
                  <a:pt x="8936914" y="5290462"/>
                  <a:pt x="8823465" y="5364223"/>
                </a:cubicBezTo>
                <a:cubicBezTo>
                  <a:pt x="8790828" y="5385341"/>
                  <a:pt x="8769383" y="5423906"/>
                  <a:pt x="8724937" y="5430025"/>
                </a:cubicBezTo>
                <a:cubicBezTo>
                  <a:pt x="8626095" y="5443493"/>
                  <a:pt x="8657177" y="5548779"/>
                  <a:pt x="8604958" y="5595607"/>
                </a:cubicBezTo>
                <a:cubicBezTo>
                  <a:pt x="8595012" y="5604484"/>
                  <a:pt x="8585999" y="5621928"/>
                  <a:pt x="8587863" y="5633863"/>
                </a:cubicBezTo>
                <a:cubicBezTo>
                  <a:pt x="8590659" y="5651006"/>
                  <a:pt x="8602472" y="5667226"/>
                  <a:pt x="8612418" y="5682530"/>
                </a:cubicBezTo>
                <a:cubicBezTo>
                  <a:pt x="8622675" y="5697832"/>
                  <a:pt x="8638215" y="5711301"/>
                  <a:pt x="8630756" y="5731500"/>
                </a:cubicBezTo>
                <a:cubicBezTo>
                  <a:pt x="8627651" y="5739763"/>
                  <a:pt x="8629823" y="5768533"/>
                  <a:pt x="8606823" y="5745886"/>
                </a:cubicBezTo>
                <a:cubicBezTo>
                  <a:pt x="8543727" y="5683753"/>
                  <a:pt x="8507049" y="5742516"/>
                  <a:pt x="8452968" y="5770676"/>
                </a:cubicBezTo>
                <a:cubicBezTo>
                  <a:pt x="8496482" y="5799753"/>
                  <a:pt x="8535645" y="5820258"/>
                  <a:pt x="8542173" y="5863718"/>
                </a:cubicBezTo>
                <a:cubicBezTo>
                  <a:pt x="8555538" y="5953396"/>
                  <a:pt x="8612726" y="5994408"/>
                  <a:pt x="8699447" y="6002366"/>
                </a:cubicBezTo>
                <a:cubicBezTo>
                  <a:pt x="8667433" y="6088982"/>
                  <a:pt x="8667433" y="6088982"/>
                  <a:pt x="8770936" y="6100920"/>
                </a:cubicBezTo>
                <a:cubicBezTo>
                  <a:pt x="8731151" y="6156010"/>
                  <a:pt x="8731151" y="6170089"/>
                  <a:pt x="8779329" y="6189065"/>
                </a:cubicBezTo>
                <a:cubicBezTo>
                  <a:pt x="8825641" y="6207124"/>
                  <a:pt x="8876925" y="6213245"/>
                  <a:pt x="8919820" y="6241095"/>
                </a:cubicBezTo>
                <a:cubicBezTo>
                  <a:pt x="8880345" y="6311490"/>
                  <a:pt x="8869155" y="6393209"/>
                  <a:pt x="8787721" y="6427490"/>
                </a:cubicBezTo>
                <a:cubicBezTo>
                  <a:pt x="8774978" y="6432693"/>
                  <a:pt x="8766275" y="6453811"/>
                  <a:pt x="8774354" y="6466053"/>
                </a:cubicBezTo>
                <a:cubicBezTo>
                  <a:pt x="8803883" y="6510431"/>
                  <a:pt x="8761612" y="6594600"/>
                  <a:pt x="8853613" y="6604088"/>
                </a:cubicBezTo>
                <a:cubicBezTo>
                  <a:pt x="8865115" y="6605005"/>
                  <a:pt x="8875684" y="6614189"/>
                  <a:pt x="8866669" y="6626125"/>
                </a:cubicBezTo>
                <a:cubicBezTo>
                  <a:pt x="8835586" y="6667749"/>
                  <a:pt x="8873196" y="6664996"/>
                  <a:pt x="8895884" y="6670198"/>
                </a:cubicBezTo>
                <a:cubicBezTo>
                  <a:pt x="8923238" y="6676624"/>
                  <a:pt x="8954320" y="6658261"/>
                  <a:pt x="8979808" y="6680910"/>
                </a:cubicBezTo>
                <a:cubicBezTo>
                  <a:pt x="8973900" y="6704783"/>
                  <a:pt x="8951834" y="6704478"/>
                  <a:pt x="8936293" y="6712128"/>
                </a:cubicBezTo>
                <a:cubicBezTo>
                  <a:pt x="8890913" y="6734166"/>
                  <a:pt x="8853924" y="6760486"/>
                  <a:pt x="8851748" y="6817721"/>
                </a:cubicBezTo>
                <a:lnTo>
                  <a:pt x="88543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2E25D98-4E72-DCBC-15D5-D35B9F959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25" y="-226995"/>
            <a:ext cx="6550661" cy="1906863"/>
          </a:xfrm>
        </p:spPr>
        <p:txBody>
          <a:bodyPr anchor="b">
            <a:normAutofit/>
          </a:bodyPr>
          <a:lstStyle/>
          <a:p>
            <a:r>
              <a:rPr lang="en-A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Defining uncommon names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14BB80-25F8-DA69-AD66-A70214AAC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51" y="2236483"/>
            <a:ext cx="4939089" cy="3824968"/>
          </a:xfrm>
        </p:spPr>
        <p:txBody>
          <a:bodyPr>
            <a:normAutofit/>
          </a:bodyPr>
          <a:lstStyle/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Uncommon names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Unusual names</a:t>
            </a:r>
          </a:p>
          <a:p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than 42 attestations (&lt;0, 03%)</a:t>
            </a:r>
          </a:p>
          <a:p>
            <a:r>
              <a:rPr lang="en-A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Names and name variants</a:t>
            </a:r>
          </a:p>
          <a:p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 of 196 individuals (33, 67%)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of 111 names (49, 55%)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57B689-179A-6D6A-A4A4-0A8C6208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85" y="118990"/>
            <a:ext cx="2223284" cy="2994324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C0308F4-230F-D430-5D35-80E344859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4151398"/>
            <a:ext cx="1642911" cy="2489260"/>
          </a:xfrm>
          <a:prstGeom prst="rect">
            <a:avLst/>
          </a:prstGeom>
        </p:spPr>
      </p:pic>
      <p:pic>
        <p:nvPicPr>
          <p:cNvPr id="5" name="Image 4" descr="Une image contenant logo&#10;&#10;Description générée automatiquement">
            <a:extLst>
              <a:ext uri="{FF2B5EF4-FFF2-40B4-BE49-F238E27FC236}">
                <a16:creationId xmlns:a16="http://schemas.microsoft.com/office/drawing/2014/main" id="{69A6A05B-6C68-E5A3-6431-6F091B4B7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040" y="2918486"/>
            <a:ext cx="1901093" cy="24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33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 2" descr="Une image contenant fleur, plante, rouge, bouquet&#10;&#10;Description générée automatiquement">
            <a:extLst>
              <a:ext uri="{FF2B5EF4-FFF2-40B4-BE49-F238E27FC236}">
                <a16:creationId xmlns:a16="http://schemas.microsoft.com/office/drawing/2014/main" id="{57364C8E-DC6F-69BE-9CF7-7CAF7DF2E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3159">
            <a:off x="490408" y="5847988"/>
            <a:ext cx="778197" cy="1099925"/>
          </a:xfrm>
          <a:prstGeom prst="rect">
            <a:avLst/>
          </a:prstGeom>
        </p:spPr>
      </p:pic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61574775-372C-2D83-9949-BE5047F3F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714" y="1262743"/>
            <a:ext cx="9851571" cy="447280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Athènophilos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Drakontidès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Dèmias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Hèrotheos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Kantharos,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Kebros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Keraunos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Kratô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Lamenès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Latikiros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Mimôn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Mnèsinos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Pausilypos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Phainis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Phanaia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Polymnis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Polytidas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Tatedidos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Theomelès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Antiochis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Charmôn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Eurydamos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Hagnotheos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Isitheos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Stasinikos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Antôn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Alexippos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Hèsiodos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Theoboulos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Athènadès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Zènophilos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Thrasymakhos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Myrtilos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Aristeus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Eudoxos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Thèrôn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Himeros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Sôsandros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Dromôn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Nikarchos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Trôilos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Diophanès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Philos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Hekataios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Hipponikos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Attinas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Aristokratès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Mènophilos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Menès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Nikèratos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Antigenès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Dèmokratès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Sôsipatros</a:t>
            </a:r>
            <a:r>
              <a:rPr lang="en-AE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E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Timarchos</a:t>
            </a:r>
            <a:endParaRPr lang="en-AE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13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FD3B7F4-9E81-AB0E-960E-82244FB0F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949" y="0"/>
            <a:ext cx="7569144" cy="1631950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82880" tIns="182880" rIns="182880" bIns="182880" rtlCol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</a:t>
            </a:r>
            <a:r>
              <a:rPr lang="en-US" cap="none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Three-pronged Approach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9A642B60-07FC-B38A-45B1-B18C454FC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8" r="10878"/>
          <a:stretch/>
        </p:blipFill>
        <p:spPr>
          <a:xfrm>
            <a:off x="899595" y="1664097"/>
            <a:ext cx="3405996" cy="3232326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B582289-FBD0-67F8-1D0E-F868EAF2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963" y="1825263"/>
            <a:ext cx="5859665" cy="4608194"/>
          </a:xfrm>
        </p:spPr>
        <p:txBody>
          <a:bodyPr>
            <a:noAutofit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 </a:t>
            </a:r>
            <a:r>
              <a:rPr lang="fr-B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distribution: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cultural and social ties between name-bearers and the rest of the Hellenistic world</a:t>
            </a:r>
            <a:endParaRPr lang="fr-BE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distribution: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desire of a specific part of this community to express the uniqueness of its identity through uncommon names</a:t>
            </a:r>
            <a:endParaRPr lang="fr-BE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fr-B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Instrinsic</a:t>
            </a:r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  <a:r>
              <a:rPr lang="fr-B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meaning</a:t>
            </a:r>
            <a:endParaRPr lang="en-A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indicative of the value attributed to certain name categories and meanings</a:t>
            </a:r>
            <a:endParaRPr lang="fr-BE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13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Ardoise</Template>
  <TotalTime>6928</TotalTime>
  <Words>1256</Words>
  <Application>Microsoft Office PowerPoint</Application>
  <PresentationFormat>Grand écran</PresentationFormat>
  <Paragraphs>194</Paragraphs>
  <Slides>23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Document Microsoft Word</vt:lpstr>
      <vt:lpstr>Uncommon Hellenistic Names along the Passageways of Gods, Kings, and Peoples</vt:lpstr>
      <vt:lpstr>Présentation PowerPoint</vt:lpstr>
      <vt:lpstr>Contents</vt:lpstr>
      <vt:lpstr>The source material and its context</vt:lpstr>
      <vt:lpstr>Status quaestionis</vt:lpstr>
      <vt:lpstr>An unhabitual corpus</vt:lpstr>
      <vt:lpstr>Defining uncommon names</vt:lpstr>
      <vt:lpstr>Présentation PowerPoint</vt:lpstr>
      <vt:lpstr>The Three-pronged Approach</vt:lpstr>
      <vt:lpstr>Geographic origin and distribution</vt:lpstr>
      <vt:lpstr>Présentation PowerPoint</vt:lpstr>
      <vt:lpstr>Geographic origin and distribution</vt:lpstr>
      <vt:lpstr>Social context</vt:lpstr>
      <vt:lpstr>Social context</vt:lpstr>
      <vt:lpstr>Social context</vt:lpstr>
      <vt:lpstr>Intrinsic meaning and structure</vt:lpstr>
      <vt:lpstr>Intrinsic Meaning</vt:lpstr>
      <vt:lpstr>Synthesis: Macedonian layer</vt:lpstr>
      <vt:lpstr>Synthesis: common Greek layer</vt:lpstr>
      <vt:lpstr>Synthesis: the evolution of Greek names</vt:lpstr>
      <vt:lpstr>Synthesis: the choice of an uncommon name</vt:lpstr>
      <vt:lpstr>Synthesis: the consequences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Uncommon Greek Names along the Passageways of Gods, Kings, and Peoples</dc:title>
  <dc:creator>Nicolaas Verhelst</dc:creator>
  <cp:lastModifiedBy>Nicolaas Verhelst</cp:lastModifiedBy>
  <cp:revision>14</cp:revision>
  <dcterms:created xsi:type="dcterms:W3CDTF">2022-11-13T16:47:16Z</dcterms:created>
  <dcterms:modified xsi:type="dcterms:W3CDTF">2023-04-19T17:53:46Z</dcterms:modified>
</cp:coreProperties>
</file>